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8"/>
    <p:sldMasterId id="2147483686" r:id="rId9"/>
    <p:sldMasterId id="2147483692" r:id="rId10"/>
    <p:sldMasterId id="2147483698" r:id="rId11"/>
    <p:sldMasterId id="2147483704" r:id="rId12"/>
    <p:sldMasterId id="2147483710" r:id="rId13"/>
  </p:sldMasterIdLst>
  <p:notesMasterIdLst>
    <p:notesMasterId r:id="rId83"/>
  </p:notesMasterIdLst>
  <p:sldIdLst>
    <p:sldId id="261" r:id="rId14"/>
    <p:sldId id="287" r:id="rId15"/>
    <p:sldId id="336" r:id="rId16"/>
    <p:sldId id="323" r:id="rId17"/>
    <p:sldId id="327" r:id="rId18"/>
    <p:sldId id="328" r:id="rId19"/>
    <p:sldId id="329" r:id="rId20"/>
    <p:sldId id="330" r:id="rId21"/>
    <p:sldId id="326" r:id="rId22"/>
    <p:sldId id="341" r:id="rId23"/>
    <p:sldId id="340" r:id="rId24"/>
    <p:sldId id="342" r:id="rId25"/>
    <p:sldId id="339" r:id="rId26"/>
    <p:sldId id="338" r:id="rId27"/>
    <p:sldId id="343" r:id="rId28"/>
    <p:sldId id="337" r:id="rId29"/>
    <p:sldId id="348" r:id="rId30"/>
    <p:sldId id="349" r:id="rId31"/>
    <p:sldId id="352" r:id="rId32"/>
    <p:sldId id="350" r:id="rId33"/>
    <p:sldId id="351" r:id="rId34"/>
    <p:sldId id="358" r:id="rId35"/>
    <p:sldId id="385" r:id="rId36"/>
    <p:sldId id="386" r:id="rId37"/>
    <p:sldId id="363" r:id="rId38"/>
    <p:sldId id="355" r:id="rId39"/>
    <p:sldId id="362" r:id="rId40"/>
    <p:sldId id="360" r:id="rId41"/>
    <p:sldId id="398" r:id="rId42"/>
    <p:sldId id="313" r:id="rId43"/>
    <p:sldId id="361" r:id="rId44"/>
    <p:sldId id="364" r:id="rId45"/>
    <p:sldId id="365" r:id="rId46"/>
    <p:sldId id="366" r:id="rId47"/>
    <p:sldId id="396" r:id="rId48"/>
    <p:sldId id="367" r:id="rId49"/>
    <p:sldId id="368" r:id="rId50"/>
    <p:sldId id="395" r:id="rId51"/>
    <p:sldId id="369" r:id="rId52"/>
    <p:sldId id="297" r:id="rId53"/>
    <p:sldId id="370" r:id="rId54"/>
    <p:sldId id="300" r:id="rId55"/>
    <p:sldId id="371" r:id="rId56"/>
    <p:sldId id="372" r:id="rId57"/>
    <p:sldId id="317" r:id="rId58"/>
    <p:sldId id="373" r:id="rId59"/>
    <p:sldId id="374" r:id="rId60"/>
    <p:sldId id="381" r:id="rId61"/>
    <p:sldId id="388" r:id="rId62"/>
    <p:sldId id="389" r:id="rId63"/>
    <p:sldId id="375" r:id="rId64"/>
    <p:sldId id="376" r:id="rId65"/>
    <p:sldId id="377" r:id="rId66"/>
    <p:sldId id="301" r:id="rId67"/>
    <p:sldId id="319" r:id="rId68"/>
    <p:sldId id="379" r:id="rId69"/>
    <p:sldId id="380" r:id="rId70"/>
    <p:sldId id="391" r:id="rId71"/>
    <p:sldId id="392" r:id="rId72"/>
    <p:sldId id="383" r:id="rId73"/>
    <p:sldId id="382" r:id="rId74"/>
    <p:sldId id="393" r:id="rId75"/>
    <p:sldId id="302" r:id="rId76"/>
    <p:sldId id="320" r:id="rId77"/>
    <p:sldId id="312" r:id="rId78"/>
    <p:sldId id="394" r:id="rId79"/>
    <p:sldId id="384" r:id="rId80"/>
    <p:sldId id="309" r:id="rId81"/>
    <p:sldId id="316" r:id="rId82"/>
  </p:sldIdLst>
  <p:sldSz cx="9144000" cy="6858000" type="screen4x3"/>
  <p:notesSz cx="6799263" cy="9929813"/>
  <p:custDataLst>
    <p:tags r:id="rId8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AE59CC1-5955-4662-989F-47EA7F3BEE4D}">
          <p14:sldIdLst>
            <p14:sldId id="261"/>
          </p14:sldIdLst>
        </p14:section>
        <p14:section name="Zusammenfassungsabschnitt" id="{DB9004FF-BDC1-4B8D-84F3-54BEFF0B2939}">
          <p14:sldIdLst>
            <p14:sldId id="287"/>
          </p14:sldIdLst>
        </p14:section>
        <p14:section name="Entscheidungshilfen zum Übertritt" id="{42FE962E-3CB4-4C4D-90F4-872C760BE274}">
          <p14:sldIdLst>
            <p14:sldId id="336"/>
          </p14:sldIdLst>
        </p14:section>
        <p14:section name="Zum Übertritt an die weiterführenden Schulen" id="{270A2EB2-7983-4940-AFDA-EB367A01EB22}">
          <p14:sldIdLst/>
        </p14:section>
        <p14:section name="Zum Übertritt an die weiterführenden Schulen" id="{22309F34-4376-4EF4-B420-CB4F2CF45CAF}">
          <p14:sldIdLst>
            <p14:sldId id="323"/>
          </p14:sldIdLst>
        </p14:section>
        <p14:section name="Zum Übertritt an die weiterführenden Schulen" id="{7BCD7564-F5AA-476B-8C7B-90A9E49B743F}">
          <p14:sldIdLst>
            <p14:sldId id="327"/>
          </p14:sldIdLst>
        </p14:section>
        <p14:section name="Zum Übertritt an die weiterführenden Schulen" id="{52B0C5C2-729B-4E81-8393-2DE343CD769D}">
          <p14:sldIdLst>
            <p14:sldId id="328"/>
          </p14:sldIdLst>
        </p14:section>
        <p14:section name="Zum Übertritt an die weiterführenden Schulen" id="{4E625B2D-6C5E-42B6-AD6D-4B73A74FED73}">
          <p14:sldIdLst>
            <p14:sldId id="329"/>
          </p14:sldIdLst>
        </p14:section>
        <p14:section name="Zum Übertritt an die weiterführenden Schulen" id="{E47566E4-9CFE-45B1-AE9D-616AE922EDB5}">
          <p14:sldIdLst>
            <p14:sldId id="330"/>
          </p14:sldIdLst>
        </p14:section>
        <p14:section name="Allgemeine Fragen zum Übertritt" id="{A86176F0-2C5E-4BB5-896D-DF377CD072CD}">
          <p14:sldIdLst>
            <p14:sldId id="326"/>
          </p14:sldIdLst>
        </p14:section>
        <p14:section name="Wann ist der Termin für das Übertrittszeugnis?" id="{5769851B-5D76-4DF4-8B7D-ABE859E8F42B}">
          <p14:sldIdLst>
            <p14:sldId id="341"/>
          </p14:sldIdLst>
        </p14:section>
        <p14:section name="Wo findet die Einschreibung statt? Muss mein Kind bei der Einschreibung dabei sein?" id="{5E7A693C-BCC4-47F9-93EA-5AFF94D61E08}">
          <p14:sldIdLst>
            <p14:sldId id="340"/>
          </p14:sldIdLst>
        </p14:section>
        <p14:section name="Wann findet die Einschreibung statt?" id="{CB97DD99-CC9D-4CA0-81A0-F3190E5FFA46}">
          <p14:sldIdLst>
            <p14:sldId id="342"/>
          </p14:sldIdLst>
        </p14:section>
        <p14:section name="Was muss zur Einschreibung mitgebracht werden?" id="{8CA7541A-CF35-400F-A309-17FE1A2F6117}">
          <p14:sldIdLst>
            <p14:sldId id="339"/>
          </p14:sldIdLst>
        </p14:section>
        <p14:section name="Wie erhalte ich nötige Vorinformationen von der Schule?" id="{79F48CA7-2114-4BFA-9A02-8727DD61D703}">
          <p14:sldIdLst>
            <p14:sldId id="338"/>
          </p14:sldIdLst>
        </p14:section>
        <p14:section name="Schulwegbeförderung: Wir der Bus bzw. Zug zur weiterführenden Schule bezahlt?" id="{93095653-9AB6-4ACD-AF71-E610F01DBEE0}">
          <p14:sldIdLst>
            <p14:sldId id="343"/>
          </p14:sldIdLst>
        </p14:section>
        <p14:section name="Fragen zum Probeunterricht" id="{6AEB61F4-564D-434E-86CF-2750A58B61B2}">
          <p14:sldIdLst>
            <p14:sldId id="337"/>
          </p14:sldIdLst>
        </p14:section>
        <p14:section name="Wann und wo findet der Probeunterricht statt?" id="{B108B303-FE3A-4BEE-8B83-3E86FC09C5B3}">
          <p14:sldIdLst>
            <p14:sldId id="348"/>
          </p14:sldIdLst>
        </p14:section>
        <p14:section name="Wie läuft der Probeunterricht ab? " id="{7438FC34-36C9-4133-99EA-41757B5E0CA4}">
          <p14:sldIdLst>
            <p14:sldId id="349"/>
          </p14:sldIdLst>
        </p14:section>
        <p14:section name=" Wann ist der Probeunterricht bestanden?" id="{DB6620C0-CD10-4C90-B25C-91D709F6B068}">
          <p14:sldIdLst>
            <p14:sldId id="352"/>
          </p14:sldIdLst>
        </p14:section>
        <p14:section name="Wann ist die Teilnahme am Probeunterricht sinnvoll?" id="{42A5B9A9-5C40-4186-A41D-2DD0056F4A3E}">
          <p14:sldIdLst>
            <p14:sldId id="350"/>
          </p14:sldIdLst>
        </p14:section>
        <p14:section name="Beispielaufgaben für den Probeunterricht?" id="{4F63CB13-0E55-4627-9A91-BAC30E842EDC}">
          <p14:sldIdLst>
            <p14:sldId id="351"/>
          </p14:sldIdLst>
        </p14:section>
        <p14:section name="Fragen zur Mittelschule" id="{14181B9F-3A1E-4220-BB88-8B8A0E09B084}">
          <p14:sldIdLst>
            <p14:sldId id="358"/>
          </p14:sldIdLst>
        </p14:section>
        <p14:section name="Wie unterstützt die Mittelschule SchülerInnen  der 5. Klasse?" id="{3FB88EC5-E17B-4CAB-A088-8AF92A0688B2}">
          <p14:sldIdLst>
            <p14:sldId id="385"/>
          </p14:sldIdLst>
        </p14:section>
        <p14:section name="Welche Ziele werden an der Mittelschule verfolgt?" id="{D8FFF75C-F982-4E43-905D-B0546765E6CC}">
          <p14:sldIdLst>
            <p14:sldId id="386"/>
          </p14:sldIdLst>
        </p14:section>
        <p14:section name="Erwartungen an der Mittelschule" id="{3963BA51-1DAD-40FB-A326-261F2E700DE9}">
          <p14:sldIdLst>
            <p14:sldId id="363"/>
          </p14:sldIdLst>
        </p14:section>
        <p14:section name="Was erwartet die Mittelschule von Ihren Schülern   und was dürfen Sie von der Mittelschule erwarten?" id="{893F5707-547E-4E24-80E6-F2EF4BBF2EAB}">
          <p14:sldIdLst>
            <p14:sldId id="355"/>
          </p14:sldIdLst>
        </p14:section>
        <p14:section name="Zweige und Ausbildungsrichtungen an der Mittelschule" id="{98667E58-8453-4BA2-8416-06900EE231CF}">
          <p14:sldIdLst>
            <p14:sldId id="362"/>
          </p14:sldIdLst>
        </p14:section>
        <p14:section name="Zweige und Ausbildungsrichtungen an der Mittelschule" id="{DC914089-AC39-4460-80D1-82DCD9D6E854}">
          <p14:sldIdLst>
            <p14:sldId id="360"/>
            <p14:sldId id="398"/>
            <p14:sldId id="313"/>
          </p14:sldIdLst>
        </p14:section>
        <p14:section name="Fragen zum M-Zug der Mittelschule" id="{6D85A6AD-864F-426F-9F9E-8EE588E8C9CE}">
          <p14:sldIdLst>
            <p14:sldId id="361"/>
          </p14:sldIdLst>
        </p14:section>
        <p14:section name="Was ist eigentlich der M – Zug?" id="{128110AB-6CEE-4FEC-A359-EB5A2470DF18}">
          <p14:sldIdLst>
            <p14:sldId id="364"/>
          </p14:sldIdLst>
        </p14:section>
        <p14:section name="Was sind die Voraussetzungen zum Erreichen  des M – Zuges? " id="{DE6D489F-C5E8-405F-AE21-159FB926867E}">
          <p14:sldIdLst>
            <p14:sldId id="365"/>
          </p14:sldIdLst>
        </p14:section>
        <p14:section name="Kann ich auch später auf den M-Zug wechseln?" id="{6A5242B0-9BB1-4810-B846-FFDA5C8B57BD}">
          <p14:sldIdLst>
            <p14:sldId id="366"/>
            <p14:sldId id="396"/>
          </p14:sldIdLst>
        </p14:section>
        <p14:section name="Ist der Mittlere Schulabschluss der  Mittelschule gleichwertig?" id="{E59C4E7C-61DC-4100-BD20-C55FC4A747DC}">
          <p14:sldIdLst>
            <p14:sldId id="367"/>
          </p14:sldIdLst>
        </p14:section>
        <p14:section name="Abschlüsse über die Mittelschule" id="{26338734-7BCB-4EC3-9269-AF08C0EBCDE4}">
          <p14:sldIdLst>
            <p14:sldId id="368"/>
            <p14:sldId id="395"/>
          </p14:sldIdLst>
        </p14:section>
        <p14:section name="Fragen zur Realschule" id="{4F2BF782-BE8B-4FBF-A758-AF294AD9F0FB}">
          <p14:sldIdLst>
            <p14:sldId id="369"/>
          </p14:sldIdLst>
        </p14:section>
        <p14:section name="Fragen zur Realschule" id="{2BBB2B8C-C5E3-4CCD-B6C8-4BE551B19A81}">
          <p14:sldIdLst>
            <p14:sldId id="297"/>
          </p14:sldIdLst>
        </p14:section>
        <p14:section name="Fragen zur Realschule" id="{54D9B4E4-935D-483E-8863-84B065961ED9}">
          <p14:sldIdLst>
            <p14:sldId id="370"/>
          </p14:sldIdLst>
        </p14:section>
        <p14:section name="Fragen zur Realschule" id="{B71D7B2A-382F-408F-8CD6-0DAC526DCE5E}">
          <p14:sldIdLst>
            <p14:sldId id="300"/>
          </p14:sldIdLst>
        </p14:section>
        <p14:section name="Fragen zur Realschule" id="{698F677C-F6B9-4A64-8063-2B0C3686518D}">
          <p14:sldIdLst>
            <p14:sldId id="371"/>
          </p14:sldIdLst>
        </p14:section>
        <p14:section name="Fragen zur Realschule" id="{7F5DE580-8E2E-4708-92EA-D7E7A8857207}">
          <p14:sldIdLst>
            <p14:sldId id="372"/>
          </p14:sldIdLst>
        </p14:section>
        <p14:section name="Fragen zur Realschule" id="{AD4DBDD6-FBD6-407B-869A-1A10B84919B7}">
          <p14:sldIdLst>
            <p14:sldId id="317"/>
          </p14:sldIdLst>
        </p14:section>
        <p14:section name="Fragen zur Realschule" id="{2F2AB919-11CC-48A9-8350-EB820EF3DFD4}">
          <p14:sldIdLst>
            <p14:sldId id="373"/>
          </p14:sldIdLst>
        </p14:section>
        <p14:section name="Fragen zur Realschule" id="{B6C3AD59-D8FC-401F-B27B-5BB591AEA6F0}">
          <p14:sldIdLst>
            <p14:sldId id="374"/>
          </p14:sldIdLst>
        </p14:section>
        <p14:section name="Realschulen im Landkreis" id="{DA6C2421-4D48-4DA6-9E9A-1D2D6BEBCEF2}">
          <p14:sldIdLst>
            <p14:sldId id="381"/>
          </p14:sldIdLst>
        </p14:section>
        <p14:section name="Realschulen im Landkreis" id="{49AD128A-3118-4174-822A-1517F9E8FCC7}">
          <p14:sldIdLst>
            <p14:sldId id="388"/>
          </p14:sldIdLst>
        </p14:section>
        <p14:section name="Realschulen im Landkreis" id="{FBB9325E-2169-4AC9-8334-FA4EB4D13338}">
          <p14:sldIdLst>
            <p14:sldId id="389"/>
          </p14:sldIdLst>
        </p14:section>
        <p14:section name="Fragen zum Gymnasium" id="{88AC671C-D814-4457-AEDB-13749F325A45}">
          <p14:sldIdLst>
            <p14:sldId id="375"/>
          </p14:sldIdLst>
        </p14:section>
        <p14:section name="Wie unterstützt das Gymnasium SchülerInnen der 5. Klasse?" id="{C5E627C8-475C-4602-B19D-93B391E4279B}">
          <p14:sldIdLst>
            <p14:sldId id="376"/>
          </p14:sldIdLst>
        </p14:section>
        <p14:section name="Welche Ziele verfolgt das Gymnasium?" id="{B4B3A9D2-D988-435C-9455-FCF12D84C36B}">
          <p14:sldIdLst>
            <p14:sldId id="377"/>
          </p14:sldIdLst>
        </p14:section>
        <p14:section name="Was erwartet das Gymnasium von seinen SchülerInnen? Was dürfen Sie vom Gymnasium erwarten?" id="{48D9DD97-916F-40ED-9AEB-124459322C1F}">
          <p14:sldIdLst>
            <p14:sldId id="301"/>
          </p14:sldIdLst>
        </p14:section>
        <p14:section name="Zweige und Ausbildungsrichtungen am Gymnasium" id="{36C288DF-CB44-4DE2-B7AD-3314D47111A6}">
          <p14:sldIdLst>
            <p14:sldId id="319"/>
          </p14:sldIdLst>
        </p14:section>
        <p14:section name="Zweige und Ausbildungsrichtungen am Gymnasium" id="{E1A6EF5D-EBD3-4E1B-8746-B8270AC0D362}">
          <p14:sldIdLst>
            <p14:sldId id="379"/>
          </p14:sldIdLst>
        </p14:section>
        <p14:section name="Gymnasien im Landkreis Erding" id="{5634B8B8-A701-41EF-A665-A0E9A51D6677}">
          <p14:sldIdLst>
            <p14:sldId id="380"/>
          </p14:sldIdLst>
        </p14:section>
        <p14:section name="Gymnasien im Landkreis Erding" id="{A09FDF71-198B-4523-87F7-2555B1419D80}">
          <p14:sldIdLst>
            <p14:sldId id="391"/>
          </p14:sldIdLst>
        </p14:section>
        <p14:section name="Gymnasien im Landkreis Erding" id="{5AC422A3-CB55-4BED-B3F5-4A48496E1E6D}">
          <p14:sldIdLst>
            <p14:sldId id="392"/>
          </p14:sldIdLst>
        </p14:section>
        <p14:section name="Fragen zu beruflichen Schulen" id="{AE5B705E-7E86-4CA2-BEC5-B8E6A22E4626}">
          <p14:sldIdLst>
            <p14:sldId id="383"/>
          </p14:sldIdLst>
        </p14:section>
        <p14:section name="Ziele der beruflichen Schulen" id="{8B7965F1-50A2-446B-8B22-3C701160343D}">
          <p14:sldIdLst>
            <p14:sldId id="382"/>
          </p14:sldIdLst>
        </p14:section>
        <p14:section name="Ziele der beruflichen Schulen" id="{B3C45C7E-FB0C-475B-A7D2-9186824DCFDC}">
          <p14:sldIdLst>
            <p14:sldId id="393"/>
          </p14:sldIdLst>
        </p14:section>
        <p14:section name="Erwartungen im beruflichen Schulwesen" id="{593F350E-630A-4F07-BF3A-DBF18497CC85}">
          <p14:sldIdLst>
            <p14:sldId id="302"/>
          </p14:sldIdLst>
        </p14:section>
        <p14:section name="Zweige und Ausbildungsrichtungen an den beruflichen Schulen" id="{741ABDEC-5535-49C5-BD6A-185D89D356C9}">
          <p14:sldIdLst>
            <p14:sldId id="320"/>
          </p14:sldIdLst>
        </p14:section>
        <p14:section name="Abschlüsse im beruflichen Schulwesen" id="{B5809BB4-96CC-4879-9D8B-947E3098AE09}">
          <p14:sldIdLst>
            <p14:sldId id="312"/>
          </p14:sldIdLst>
        </p14:section>
        <p14:section name="Der Mittlere Schulabschluss über die  beruflichen Schulen" id="{F28BAD23-3E7C-4C8F-8D31-E6B4D6A4AE36}">
          <p14:sldIdLst>
            <p14:sldId id="394"/>
          </p14:sldIdLst>
        </p14:section>
        <p14:section name="Ansprechpartner im Lkr. Erding" id="{3E93E85C-3927-4B3B-8363-A4B3692F3BEF}">
          <p14:sldIdLst>
            <p14:sldId id="384"/>
          </p14:sldIdLst>
        </p14:section>
        <p14:section name="Abschlüsse" id="{BC8FF957-95E2-476C-A550-096B1C62E8CF}">
          <p14:sldIdLst>
            <p14:sldId id="309"/>
          </p14:sldIdLst>
        </p14:section>
        <p14:section name="Wir wünschen Ihnen allen eine gute Entscheidung für die weitere Schullaufbahn Ihres Kindes!" id="{B0549476-8D3D-4035-94CF-224DEF450B5D}">
          <p14:sldIdLst>
            <p14:sldId id="3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0000"/>
    <a:srgbClr val="6D87C1"/>
    <a:srgbClr val="13A87C"/>
    <a:srgbClr val="D5DAEA"/>
    <a:srgbClr val="E63423"/>
    <a:srgbClr val="2F4697"/>
    <a:srgbClr val="18234C"/>
    <a:srgbClr val="000055"/>
    <a:srgbClr val="829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11A1CE-DC70-4111-BB99-55EE5BAA7971}">
  <a:tblStyle styleId="{8411A1CE-DC70-4111-BB99-55EE5BAA7971}" styleName="Dr. Wieselhuber &amp; Partner Tabellenvorlage 1">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D3DAE7"/>
          </a:solidFill>
        </a:fill>
      </a:tcStyle>
    </a:wholeTbl>
    <a:band1H>
      <a:tcStyle>
        <a:tcBdr/>
        <a:fill>
          <a:solidFill>
            <a:srgbClr val="D3DAE7"/>
          </a:solidFill>
        </a:fill>
      </a:tcStyle>
    </a:band1H>
    <a:band2H>
      <a:tcStyle>
        <a:tcBdr/>
        <a:fill>
          <a:solidFill>
            <a:srgbClr val="EAEDF3"/>
          </a:solidFill>
        </a:fill>
      </a:tcStyle>
    </a:band2H>
    <a:band1V>
      <a:tcStyle>
        <a:tcBdr/>
        <a:fill>
          <a:solidFill>
            <a:srgbClr val="D3DAE7"/>
          </a:solidFill>
        </a:fill>
      </a:tcStyle>
    </a:band1V>
    <a:band2V>
      <a:tcStyle>
        <a:tcBdr/>
      </a:tcStyle>
    </a:band2V>
    <a:lastCol>
      <a:tcTxStyle b="on">
        <a:fontRef idx="minor">
          <a:prstClr val="black"/>
        </a:fontRef>
        <a:schemeClr val="lt1"/>
      </a:tcTxStyle>
      <a:tcStyle>
        <a:tcBdr>
          <a:left>
            <a:ln w="12700" cmpd="sng">
              <a:solidFill>
                <a:schemeClr val="lt1"/>
              </a:solidFill>
            </a:ln>
          </a:left>
          <a:insideH>
            <a:ln w="12700" cmpd="sng">
              <a:solidFill>
                <a:schemeClr val="lt1"/>
              </a:solidFill>
            </a:ln>
          </a:insideH>
        </a:tcBdr>
        <a:fill>
          <a:solidFill>
            <a:schemeClr val="accent2"/>
          </a:solidFill>
        </a:fill>
      </a:tcStyle>
    </a:lastCol>
    <a:firstCol>
      <a:tcTxStyle b="on">
        <a:fontRef idx="minor">
          <a:prstClr val="black"/>
        </a:fontRef>
        <a:schemeClr val="lt1"/>
      </a:tcTxStyle>
      <a:tcStyle>
        <a:tcBdr>
          <a:right>
            <a:ln w="12700" cmpd="sng">
              <a:solidFill>
                <a:schemeClr val="lt1"/>
              </a:solidFill>
            </a:ln>
          </a:right>
          <a:insideH>
            <a:ln w="12700" cmpd="sng">
              <a:solidFill>
                <a:schemeClr val="lt1"/>
              </a:solidFill>
            </a:ln>
          </a:insideH>
        </a:tcBdr>
        <a:fill>
          <a:solidFill>
            <a:schemeClr val="accent2"/>
          </a:solidFill>
        </a:fill>
      </a:tcStyle>
    </a:firstCol>
    <a:lastRow>
      <a:tcTxStyle b="on">
        <a:fontRef idx="minor">
          <a:prstClr val="black"/>
        </a:fontRef>
        <a:schemeClr val="lt1"/>
      </a:tcTxStyle>
      <a:tcStyle>
        <a:tcBdr>
          <a:top>
            <a:ln w="28575" cmpd="sng">
              <a:solidFill>
                <a:schemeClr val="lt1"/>
              </a:solidFill>
            </a:ln>
          </a:top>
          <a:insideV>
            <a:ln w="12700" cmpd="sng">
              <a:solidFill>
                <a:schemeClr val="lt1"/>
              </a:solidFill>
            </a:ln>
          </a:insideV>
        </a:tcBdr>
        <a:fill>
          <a:solidFill>
            <a:schemeClr val="accent2"/>
          </a:solidFill>
        </a:fill>
      </a:tcStyle>
    </a:lastRow>
    <a:firstRow>
      <a:tcTxStyle b="on">
        <a:fontRef idx="minor">
          <a:prstClr val="black"/>
        </a:fontRef>
        <a:schemeClr val="lt1"/>
      </a:tcTxStyle>
      <a:tcStyle>
        <a:tcBdr>
          <a:bottom>
            <a:ln w="28575" cmpd="sng">
              <a:solidFill>
                <a:schemeClr val="lt1"/>
              </a:solidFill>
            </a:ln>
          </a:bottom>
          <a:insideV>
            <a:ln w="12700" cmpd="sng">
              <a:solidFill>
                <a:schemeClr val="lt1"/>
              </a:solidFill>
            </a:ln>
          </a:insideV>
        </a:tcBdr>
        <a:fill>
          <a:solidFill>
            <a:schemeClr val="accent2"/>
          </a:solidFill>
        </a:fill>
      </a:tcStyle>
    </a:firstRow>
  </a:tblStyle>
  <a:tblStyle styleId="{8411A1CE-DC70-4111-BB99-55EE5BAA7999}" styleName="Dr. Wieselhuber &amp; Partner Tabellenvorlage 2">
    <a:wholeTbl>
      <a:tcTxStyle>
        <a:fontRef idx="minor">
          <a:prstClr val="black"/>
        </a:fontRef>
        <a:schemeClr val="dk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1"/>
          </a:solidFill>
        </a:fill>
      </a:tcStyle>
    </a:wholeTbl>
    <a:band1H>
      <a:tcStyle>
        <a:tcBdr/>
        <a:fill>
          <a:solidFill>
            <a:schemeClr val="lt1"/>
          </a:solidFill>
        </a:fill>
      </a:tcStyle>
    </a:band1H>
    <a:band2H>
      <a:tcStyle>
        <a:tcBdr/>
        <a:fill>
          <a:solidFill>
            <a:srgbClr val="EAEDF3"/>
          </a:solidFill>
        </a:fill>
      </a:tcStyle>
    </a:band2H>
    <a:band1V>
      <a:tcStyle>
        <a:tcBdr/>
        <a:fill>
          <a:solidFill>
            <a:srgbClr val="EAEDF3"/>
          </a:solidFill>
        </a:fill>
      </a:tcStyle>
    </a:band1V>
    <a:band2V>
      <a:tcStyle>
        <a:tcBdr/>
      </a:tcStyle>
    </a:band2V>
    <a:lastCol>
      <a:tcTxStyle b="on">
        <a:fontRef idx="minor">
          <a:prstClr val="black"/>
        </a:fontRef>
        <a:schemeClr val="dk2"/>
      </a:tcTxStyle>
      <a:tcStyle>
        <a:tcBdr>
          <a:left>
            <a:ln w="12700" cmpd="sng">
              <a:solidFill>
                <a:schemeClr val="lt1"/>
              </a:solidFill>
            </a:ln>
          </a:left>
          <a:insideH>
            <a:ln w="12700" cmpd="sng">
              <a:solidFill>
                <a:schemeClr val="lt1"/>
              </a:solidFill>
            </a:ln>
          </a:insideH>
        </a:tcBdr>
        <a:fill>
          <a:solidFill>
            <a:schemeClr val="accent3"/>
          </a:solidFill>
        </a:fill>
      </a:tcStyle>
    </a:lastCol>
    <a:firstCol>
      <a:tcTxStyle b="on">
        <a:fontRef idx="minor">
          <a:prstClr val="black"/>
        </a:fontRef>
        <a:schemeClr val="dk2"/>
      </a:tcTxStyle>
      <a:tcStyle>
        <a:tcBdr>
          <a:right>
            <a:ln w="12700" cmpd="sng">
              <a:solidFill>
                <a:schemeClr val="lt1"/>
              </a:solidFill>
            </a:ln>
          </a:right>
          <a:insideH>
            <a:ln w="12700" cmpd="sng">
              <a:solidFill>
                <a:schemeClr val="lt1"/>
              </a:solidFill>
            </a:ln>
          </a:insideH>
        </a:tcBdr>
        <a:fill>
          <a:solidFill>
            <a:schemeClr val="accent3"/>
          </a:solidFill>
        </a:fill>
      </a:tcStyle>
    </a:firstCol>
    <a:lastRow>
      <a:tcTxStyle b="on">
        <a:fontRef idx="minor">
          <a:prstClr val="black"/>
        </a:fontRef>
        <a:schemeClr val="dk2"/>
      </a:tcTxStyle>
      <a:tcStyle>
        <a:tcBdr>
          <a:top>
            <a:ln w="28575" cmpd="sng">
              <a:solidFill>
                <a:schemeClr val="lt1"/>
              </a:solidFill>
            </a:ln>
          </a:top>
          <a:insideV>
            <a:ln w="12700" cmpd="sng">
              <a:solidFill>
                <a:schemeClr val="lt1"/>
              </a:solidFill>
            </a:ln>
          </a:insideV>
        </a:tcBdr>
        <a:fill>
          <a:solidFill>
            <a:schemeClr val="accent3"/>
          </a:solidFill>
        </a:fill>
      </a:tcStyle>
    </a:lastRow>
    <a:firstRow>
      <a:tcTxStyle b="on">
        <a:fontRef idx="minor">
          <a:prstClr val="black"/>
        </a:fontRef>
        <a:schemeClr val="lt1"/>
      </a:tcTxStyle>
      <a:tcStyle>
        <a:tcBdr>
          <a:bottom>
            <a:ln w="28575" cmpd="sng">
              <a:solidFill>
                <a:schemeClr val="lt1"/>
              </a:solidFill>
            </a:ln>
          </a:bottom>
          <a:insideV>
            <a:ln w="12700" cmpd="sng">
              <a:solidFill>
                <a:schemeClr val="lt1"/>
              </a:solidFill>
            </a:ln>
          </a:insideV>
        </a:tcBdr>
        <a:fill>
          <a:solidFill>
            <a:schemeClr val="accent2"/>
          </a:solidFill>
        </a:fill>
      </a:tcStyle>
    </a:firstRow>
  </a:tblStyle>
  <a:tblStyle styleId="{8411A1CE-DC70-4222-BB99-55EE5BAA7971}" styleName="Dr. Wieselhuber &amp; Partner Tabellenvorlage 3">
    <a:wholeTbl>
      <a:tcTxStyle>
        <a:fontRef idx="minor">
          <a:prstClr val="black"/>
        </a:fontRef>
        <a:schemeClr val="dk2"/>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noFill/>
            </a:ln>
          </a:insideH>
          <a:insideV>
            <a:ln w="9525" cmpd="sng">
              <a:solidFill>
                <a:schemeClr val="accent6"/>
              </a:solidFill>
            </a:ln>
          </a:insideV>
        </a:tcBdr>
        <a:fill>
          <a:solidFill>
            <a:schemeClr val="lt1"/>
          </a:solidFill>
        </a:fill>
      </a:tcStyle>
    </a:wholeTbl>
    <a:band1H>
      <a:tcStyle>
        <a:tcBdr/>
        <a:fill>
          <a:solidFill>
            <a:schemeClr val="lt1"/>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2"/>
      </a:tcTxStyle>
      <a:tcStyle>
        <a:tcBdr>
          <a:left>
            <a:ln w="9525" cmpd="sng">
              <a:solidFill>
                <a:schemeClr val="accent6"/>
              </a:solidFill>
            </a:ln>
          </a:left>
          <a:right>
            <a:ln w="12700" cmpd="sng">
              <a:solidFill>
                <a:schemeClr val="accent5">
                  <a:lumMod val="20000"/>
                  <a:lumOff val="80000"/>
                </a:schemeClr>
              </a:solidFill>
            </a:ln>
          </a:right>
          <a:insideH>
            <a:ln w="9525" cmpd="sng">
              <a:solidFill>
                <a:schemeClr val="lt1"/>
              </a:solidFill>
            </a:ln>
          </a:insideH>
        </a:tcBdr>
        <a:fill>
          <a:solidFill>
            <a:schemeClr val="accent5">
              <a:lumMod val="20000"/>
              <a:lumOff val="80000"/>
            </a:schemeClr>
          </a:solidFill>
        </a:fill>
      </a:tcStyle>
    </a:lastCol>
    <a:firstCol>
      <a:tcTxStyle b="on">
        <a:fontRef idx="minor">
          <a:prstClr val="black"/>
        </a:fontRef>
        <a:schemeClr val="dk2"/>
      </a:tcTxStyle>
      <a:tcStyle>
        <a:tcBdr>
          <a:left>
            <a:ln w="9525" cmpd="sng">
              <a:solidFill>
                <a:schemeClr val="accent5">
                  <a:lumMod val="20000"/>
                  <a:lumOff val="80000"/>
                </a:schemeClr>
              </a:solidFill>
            </a:ln>
          </a:left>
          <a:right>
            <a:ln w="9525" cmpd="sng">
              <a:solidFill>
                <a:schemeClr val="accent6"/>
              </a:solidFill>
            </a:ln>
          </a:right>
          <a:insideH>
            <a:ln w="9525" cmpd="sng">
              <a:solidFill>
                <a:schemeClr val="lt1"/>
              </a:solidFill>
            </a:ln>
          </a:insideH>
        </a:tcBdr>
        <a:fill>
          <a:solidFill>
            <a:schemeClr val="accent5">
              <a:lumMod val="20000"/>
              <a:lumOff val="80000"/>
            </a:schemeClr>
          </a:solidFill>
        </a:fill>
      </a:tcStyle>
    </a:firstCol>
    <a:lastRow>
      <a:tcTxStyle b="on">
        <a:fontRef idx="minor">
          <a:prstClr val="black"/>
        </a:fontRef>
        <a:schemeClr val="dk2"/>
      </a:tcTxStyle>
      <a:tcStyle>
        <a:tcBdr>
          <a:left>
            <a:ln w="12700" cmpd="sng">
              <a:solidFill>
                <a:schemeClr val="accent5">
                  <a:lumMod val="20000"/>
                  <a:lumOff val="80000"/>
                </a:schemeClr>
              </a:solidFill>
            </a:ln>
          </a:left>
          <a:right>
            <a:ln w="12700" cmpd="sng">
              <a:solidFill>
                <a:schemeClr val="accent5">
                  <a:lumMod val="20000"/>
                  <a:lumOff val="80000"/>
                </a:schemeClr>
              </a:solidFill>
            </a:ln>
          </a:right>
          <a:top>
            <a:ln w="12700" cmpd="sng">
              <a:solidFill>
                <a:schemeClr val="accent5"/>
              </a:solidFill>
            </a:ln>
          </a:top>
          <a:bottom>
            <a:ln w="12700" cmpd="sng">
              <a:solidFill>
                <a:schemeClr val="accent5">
                  <a:lumMod val="20000"/>
                  <a:lumOff val="80000"/>
                </a:schemeClr>
              </a:solidFill>
            </a:ln>
          </a:bottom>
          <a:insideV>
            <a:ln w="9525" cmpd="sng">
              <a:solidFill>
                <a:schemeClr val="accent6"/>
              </a:solidFill>
            </a:ln>
          </a:insideV>
        </a:tcBdr>
        <a:fill>
          <a:solidFill>
            <a:schemeClr val="accent5">
              <a:lumMod val="20000"/>
              <a:lumOff val="80000"/>
            </a:schemeClr>
          </a:solidFill>
        </a:fill>
      </a:tcStyle>
    </a:lastRow>
    <a:firstRow>
      <a:tcTxStyle b="on">
        <a:fontRef idx="minor">
          <a:prstClr val="black"/>
        </a:fontRef>
        <a:schemeClr val="dk2"/>
      </a:tcTxStyle>
      <a:tcStyle>
        <a:tcBdr>
          <a:left>
            <a:ln w="12700" cmpd="sng">
              <a:solidFill>
                <a:schemeClr val="accent5">
                  <a:lumMod val="20000"/>
                  <a:lumOff val="80000"/>
                </a:schemeClr>
              </a:solidFill>
            </a:ln>
          </a:left>
          <a:right>
            <a:ln w="12700" cmpd="sng">
              <a:solidFill>
                <a:schemeClr val="accent5">
                  <a:lumMod val="20000"/>
                  <a:lumOff val="80000"/>
                </a:schemeClr>
              </a:solidFill>
            </a:ln>
          </a:right>
          <a:top>
            <a:ln w="12700" cmpd="sng">
              <a:solidFill>
                <a:schemeClr val="accent5">
                  <a:lumMod val="20000"/>
                  <a:lumOff val="80000"/>
                </a:schemeClr>
              </a:solidFill>
            </a:ln>
          </a:top>
          <a:bottom>
            <a:ln w="12700" cmpd="sng">
              <a:solidFill>
                <a:schemeClr val="accent5"/>
              </a:solidFill>
            </a:ln>
          </a:bottom>
          <a:insideV>
            <a:ln w="9525" cmpd="sng">
              <a:solidFill>
                <a:schemeClr val="accent6"/>
              </a:solidFill>
            </a:ln>
          </a:insideV>
        </a:tcBdr>
        <a:fill>
          <a:solidFill>
            <a:schemeClr val="accent5">
              <a:lumMod val="20000"/>
              <a:lumOff val="80000"/>
            </a:schemeClr>
          </a:solidFill>
        </a:fill>
      </a:tcStyle>
    </a:firstRow>
  </a:tblStyle>
  <a:tblStyle styleId="{8411A1CE-DC70-4222-BB99-55EE5BAA0000}" styleName="Dr. Wieselhuber &amp; Partner Tabellenvorlage 4">
    <a:wholeTbl>
      <a:tcTxStyle>
        <a:fontRef idx="minor">
          <a:prstClr val="black"/>
        </a:fontRef>
        <a:schemeClr val="dk2"/>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noFill/>
            </a:ln>
          </a:insideH>
          <a:insideV>
            <a:ln w="9525" cmpd="sng">
              <a:solidFill>
                <a:schemeClr val="accent6"/>
              </a:solidFill>
            </a:ln>
          </a:insideV>
        </a:tcBdr>
        <a:fill>
          <a:solidFill>
            <a:schemeClr val="lt1"/>
          </a:solidFill>
        </a:fill>
      </a:tcStyle>
    </a:wholeTbl>
    <a:band1H>
      <a:tcStyle>
        <a:tcBdr/>
        <a:fill>
          <a:solidFill>
            <a:schemeClr val="lt1"/>
          </a:solidFill>
        </a:fill>
      </a:tcStyle>
    </a:band1H>
    <a:band2H>
      <a:tcStyle>
        <a:tcBdr/>
        <a:fill>
          <a:solidFill>
            <a:schemeClr val="lt1"/>
          </a:solidFill>
        </a:fill>
      </a:tcStyle>
    </a:band2H>
    <a:band1V>
      <a:tcStyle>
        <a:tcBdr/>
        <a:fill>
          <a:solidFill>
            <a:schemeClr val="lt1"/>
          </a:solidFill>
        </a:fill>
      </a:tcStyle>
    </a:band1V>
    <a:band2V>
      <a:tcStyle>
        <a:tcBdr/>
      </a:tcStyle>
    </a:band2V>
    <a:lastCol>
      <a:tcTxStyle b="on">
        <a:fontRef idx="minor">
          <a:prstClr val="black"/>
        </a:fontRef>
        <a:schemeClr val="dk2"/>
      </a:tcTxStyle>
      <a:tcStyle>
        <a:tcBdr>
          <a:left>
            <a:ln w="9525" cmpd="sng">
              <a:solidFill>
                <a:schemeClr val="accent6"/>
              </a:solidFill>
            </a:ln>
          </a:left>
          <a:right>
            <a:ln w="12700" cmpd="sng">
              <a:solidFill>
                <a:schemeClr val="lt1"/>
              </a:solidFill>
            </a:ln>
          </a:right>
          <a:insideH>
            <a:ln w="9525" cmpd="sng">
              <a:solidFill>
                <a:schemeClr val="lt1"/>
              </a:solidFill>
            </a:ln>
          </a:insideH>
        </a:tcBdr>
        <a:fill>
          <a:solidFill>
            <a:schemeClr val="accent5">
              <a:lumMod val="20000"/>
              <a:lumOff val="80000"/>
            </a:schemeClr>
          </a:solidFill>
        </a:fill>
      </a:tcStyle>
    </a:lastCol>
    <a:firstCol>
      <a:tcTxStyle b="on">
        <a:fontRef idx="minor">
          <a:prstClr val="black"/>
        </a:fontRef>
        <a:schemeClr val="dk2"/>
      </a:tcTxStyle>
      <a:tcStyle>
        <a:tcBdr>
          <a:left>
            <a:ln w="9525" cmpd="sng">
              <a:solidFill>
                <a:schemeClr val="lt1"/>
              </a:solidFill>
            </a:ln>
          </a:left>
          <a:right>
            <a:ln w="9525" cmpd="sng">
              <a:solidFill>
                <a:schemeClr val="accent6"/>
              </a:solidFill>
            </a:ln>
          </a:right>
          <a:insideH>
            <a:ln w="9525" cmpd="sng">
              <a:solidFill>
                <a:schemeClr val="lt1"/>
              </a:solidFill>
            </a:ln>
          </a:insideH>
        </a:tcBdr>
        <a:fill>
          <a:solidFill>
            <a:schemeClr val="accent5">
              <a:lumMod val="20000"/>
              <a:lumOff val="80000"/>
            </a:schemeClr>
          </a:solidFill>
        </a:fill>
      </a:tcStyle>
    </a:firstCol>
    <a:lastRow>
      <a:tcTxStyle b="on">
        <a:fontRef idx="minor">
          <a:prstClr val="black"/>
        </a:fontRef>
        <a:schemeClr val="dk2"/>
      </a:tcTxStyle>
      <a:tcStyle>
        <a:tcBdr>
          <a:left>
            <a:ln w="12700" cmpd="sng">
              <a:solidFill>
                <a:schemeClr val="lt1"/>
              </a:solidFill>
            </a:ln>
          </a:left>
          <a:right>
            <a:ln w="12700" cmpd="sng">
              <a:solidFill>
                <a:schemeClr val="lt1"/>
              </a:solidFill>
            </a:ln>
          </a:right>
          <a:top>
            <a:ln w="28575" cmpd="sng">
              <a:solidFill>
                <a:schemeClr val="lt1"/>
              </a:solidFill>
            </a:ln>
          </a:top>
          <a:bottom>
            <a:ln w="12700" cmpd="sng">
              <a:solidFill>
                <a:schemeClr val="lt1"/>
              </a:solidFill>
            </a:ln>
          </a:bottom>
          <a:insideV>
            <a:ln w="9525" cmpd="sng">
              <a:solidFill>
                <a:schemeClr val="lt1"/>
              </a:solidFill>
            </a:ln>
          </a:insideV>
        </a:tcBdr>
        <a:fill>
          <a:solidFill>
            <a:schemeClr val="accent3"/>
          </a:solidFill>
        </a:fill>
      </a:tcStyle>
    </a:lastRow>
    <a:firstRow>
      <a:tcTxStyle b="on">
        <a:fontRef idx="min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28575" cmpd="sng">
              <a:solidFill>
                <a:schemeClr val="lt1"/>
              </a:solidFill>
            </a:ln>
          </a:bottom>
          <a:insideV>
            <a:ln w="9525" cmpd="sng">
              <a:solidFill>
                <a:schemeClr val="lt1"/>
              </a:solidFill>
            </a:ln>
          </a:insideV>
        </a:tcBdr>
        <a:fill>
          <a:solidFill>
            <a:schemeClr val="accent2"/>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84634" autoAdjust="0"/>
  </p:normalViewPr>
  <p:slideViewPr>
    <p:cSldViewPr>
      <p:cViewPr varScale="1">
        <p:scale>
          <a:sx n="83" d="100"/>
          <a:sy n="83" d="100"/>
        </p:scale>
        <p:origin x="1382" y="77"/>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7" d="100"/>
          <a:sy n="77" d="100"/>
        </p:scale>
        <p:origin x="352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ags" Target="tags/tag1.xml"/><Relationship Id="rId16" Type="http://schemas.openxmlformats.org/officeDocument/2006/relationships/slide" Target="slides/slide3.xml"/><Relationship Id="rId11" Type="http://schemas.openxmlformats.org/officeDocument/2006/relationships/slideMaster" Target="slideMasters/slideMaster4.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customXml" Target="../customXml/item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1.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3.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Master" Target="slideMasters/slideMaster6.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customXml" Target="../customXml/item7.xml"/><Relationship Id="rId71" Type="http://schemas.openxmlformats.org/officeDocument/2006/relationships/slide" Target="slides/slide58.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theme" Target="theme/theme1.xml"/><Relationship Id="rId61" Type="http://schemas.openxmlformats.org/officeDocument/2006/relationships/slide" Target="slides/slide48.xml"/><Relationship Id="rId82"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E7BC0CF-51B2-4F4E-84DF-B05BCC37E0D8}" type="datetimeFigureOut">
              <a:rPr lang="de-DE" smtClean="0"/>
              <a:t>23.03.2021</a:t>
            </a:fld>
            <a:endParaRPr lang="de-DE"/>
          </a:p>
        </p:txBody>
      </p:sp>
      <p:sp>
        <p:nvSpPr>
          <p:cNvPr id="4" name="Folienbildplatzhalt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938E1ED3-0D2C-49D4-9CE0-C0C5FCF8079B}" type="slidenum">
              <a:rPr lang="de-DE" smtClean="0"/>
              <a:t>‹Nr.›</a:t>
            </a:fld>
            <a:endParaRPr lang="de-DE"/>
          </a:p>
        </p:txBody>
      </p:sp>
    </p:spTree>
    <p:extLst>
      <p:ext uri="{BB962C8B-B14F-4D97-AF65-F5344CB8AC3E}">
        <p14:creationId xmlns:p14="http://schemas.microsoft.com/office/powerpoint/2010/main" val="15964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Willkommen und allgemeine Einführung</a:t>
            </a:r>
          </a:p>
        </p:txBody>
      </p:sp>
      <p:sp>
        <p:nvSpPr>
          <p:cNvPr id="4" name="Foliennummernplatzhalter 3"/>
          <p:cNvSpPr>
            <a:spLocks noGrp="1"/>
          </p:cNvSpPr>
          <p:nvPr>
            <p:ph type="sldNum" sz="quarter" idx="5"/>
          </p:nvPr>
        </p:nvSpPr>
        <p:spPr/>
        <p:txBody>
          <a:bodyPr/>
          <a:lstStyle/>
          <a:p>
            <a:fld id="{938E1ED3-0D2C-49D4-9CE0-C0C5FCF8079B}" type="slidenum">
              <a:rPr lang="de-DE" smtClean="0"/>
              <a:t>0</a:t>
            </a:fld>
            <a:endParaRPr lang="de-DE"/>
          </a:p>
        </p:txBody>
      </p:sp>
    </p:spTree>
    <p:extLst>
      <p:ext uri="{BB962C8B-B14F-4D97-AF65-F5344CB8AC3E}">
        <p14:creationId xmlns:p14="http://schemas.microsoft.com/office/powerpoint/2010/main" val="198287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9</a:t>
            </a:fld>
            <a:endParaRPr lang="de-DE"/>
          </a:p>
        </p:txBody>
      </p:sp>
    </p:spTree>
    <p:extLst>
      <p:ext uri="{BB962C8B-B14F-4D97-AF65-F5344CB8AC3E}">
        <p14:creationId xmlns:p14="http://schemas.microsoft.com/office/powerpoint/2010/main" val="411217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10</a:t>
            </a:fld>
            <a:endParaRPr lang="de-DE"/>
          </a:p>
        </p:txBody>
      </p:sp>
    </p:spTree>
    <p:extLst>
      <p:ext uri="{BB962C8B-B14F-4D97-AF65-F5344CB8AC3E}">
        <p14:creationId xmlns:p14="http://schemas.microsoft.com/office/powerpoint/2010/main" val="359687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11</a:t>
            </a:fld>
            <a:endParaRPr lang="de-DE"/>
          </a:p>
        </p:txBody>
      </p:sp>
    </p:spTree>
    <p:extLst>
      <p:ext uri="{BB962C8B-B14F-4D97-AF65-F5344CB8AC3E}">
        <p14:creationId xmlns:p14="http://schemas.microsoft.com/office/powerpoint/2010/main" val="21674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12</a:t>
            </a:fld>
            <a:endParaRPr lang="de-DE"/>
          </a:p>
        </p:txBody>
      </p:sp>
    </p:spTree>
    <p:extLst>
      <p:ext uri="{BB962C8B-B14F-4D97-AF65-F5344CB8AC3E}">
        <p14:creationId xmlns:p14="http://schemas.microsoft.com/office/powerpoint/2010/main" val="60101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13</a:t>
            </a:fld>
            <a:endParaRPr lang="de-DE"/>
          </a:p>
        </p:txBody>
      </p:sp>
    </p:spTree>
    <p:extLst>
      <p:ext uri="{BB962C8B-B14F-4D97-AF65-F5344CB8AC3E}">
        <p14:creationId xmlns:p14="http://schemas.microsoft.com/office/powerpoint/2010/main" val="376519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14</a:t>
            </a:fld>
            <a:endParaRPr lang="de-DE"/>
          </a:p>
        </p:txBody>
      </p:sp>
    </p:spTree>
    <p:extLst>
      <p:ext uri="{BB962C8B-B14F-4D97-AF65-F5344CB8AC3E}">
        <p14:creationId xmlns:p14="http://schemas.microsoft.com/office/powerpoint/2010/main" val="215793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15</a:t>
            </a:fld>
            <a:endParaRPr lang="de-DE"/>
          </a:p>
        </p:txBody>
      </p:sp>
    </p:spTree>
    <p:extLst>
      <p:ext uri="{BB962C8B-B14F-4D97-AF65-F5344CB8AC3E}">
        <p14:creationId xmlns:p14="http://schemas.microsoft.com/office/powerpoint/2010/main" val="318586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16</a:t>
            </a:fld>
            <a:endParaRPr lang="de-DE"/>
          </a:p>
        </p:txBody>
      </p:sp>
    </p:spTree>
    <p:extLst>
      <p:ext uri="{BB962C8B-B14F-4D97-AF65-F5344CB8AC3E}">
        <p14:creationId xmlns:p14="http://schemas.microsoft.com/office/powerpoint/2010/main" val="37366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17</a:t>
            </a:fld>
            <a:endParaRPr lang="de-DE"/>
          </a:p>
        </p:txBody>
      </p:sp>
    </p:spTree>
    <p:extLst>
      <p:ext uri="{BB962C8B-B14F-4D97-AF65-F5344CB8AC3E}">
        <p14:creationId xmlns:p14="http://schemas.microsoft.com/office/powerpoint/2010/main" val="98358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18</a:t>
            </a:fld>
            <a:endParaRPr lang="de-DE"/>
          </a:p>
        </p:txBody>
      </p:sp>
    </p:spTree>
    <p:extLst>
      <p:ext uri="{BB962C8B-B14F-4D97-AF65-F5344CB8AC3E}">
        <p14:creationId xmlns:p14="http://schemas.microsoft.com/office/powerpoint/2010/main" val="88988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br>
              <a:rPr lang="de-DE" baseline="0" dirty="0"/>
            </a:b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a:t>
            </a:fld>
            <a:endParaRPr lang="de-DE"/>
          </a:p>
        </p:txBody>
      </p:sp>
    </p:spTree>
    <p:extLst>
      <p:ext uri="{BB962C8B-B14F-4D97-AF65-F5344CB8AC3E}">
        <p14:creationId xmlns:p14="http://schemas.microsoft.com/office/powerpoint/2010/main" val="46171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19</a:t>
            </a:fld>
            <a:endParaRPr lang="de-DE"/>
          </a:p>
        </p:txBody>
      </p:sp>
    </p:spTree>
    <p:extLst>
      <p:ext uri="{BB962C8B-B14F-4D97-AF65-F5344CB8AC3E}">
        <p14:creationId xmlns:p14="http://schemas.microsoft.com/office/powerpoint/2010/main" val="3761840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20</a:t>
            </a:fld>
            <a:endParaRPr lang="de-DE"/>
          </a:p>
        </p:txBody>
      </p:sp>
    </p:spTree>
    <p:extLst>
      <p:ext uri="{BB962C8B-B14F-4D97-AF65-F5344CB8AC3E}">
        <p14:creationId xmlns:p14="http://schemas.microsoft.com/office/powerpoint/2010/main" val="333201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3846318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22</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104851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23</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1992324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24</a:t>
            </a:fld>
            <a:endParaRPr lang="de-DE"/>
          </a:p>
        </p:txBody>
      </p:sp>
      <p:sp>
        <p:nvSpPr>
          <p:cNvPr id="5" name="Fußzeilenplatzhalter 4">
            <a:extLst>
              <a:ext uri="{FF2B5EF4-FFF2-40B4-BE49-F238E27FC236}">
                <a16:creationId xmlns:a16="http://schemas.microsoft.com/office/drawing/2014/main" id="{74B9286D-E210-4209-8E24-1C3E3C542DBE}"/>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70596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25</a:t>
            </a:fld>
            <a:endParaRPr lang="de-DE"/>
          </a:p>
        </p:txBody>
      </p:sp>
    </p:spTree>
    <p:extLst>
      <p:ext uri="{BB962C8B-B14F-4D97-AF65-F5344CB8AC3E}">
        <p14:creationId xmlns:p14="http://schemas.microsoft.com/office/powerpoint/2010/main" val="7674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Insbesondere in der 5. und 6. Klasse steht</a:t>
            </a:r>
            <a:r>
              <a:rPr lang="de-DE" baseline="0" dirty="0"/>
              <a:t> an der MS die Grundlegende Bildung – auch mit wiederholenden Themen im Vordergrund, damit eine gute Basis gelegt wird.</a:t>
            </a:r>
          </a:p>
          <a:p>
            <a:r>
              <a:rPr lang="de-DE" baseline="0" dirty="0"/>
              <a:t>Ab der 7. Klasse wird dies mit den berufsorientierenden Fächern </a:t>
            </a:r>
            <a:br>
              <a:rPr lang="de-DE" baseline="0" dirty="0"/>
            </a:br>
            <a:r>
              <a:rPr lang="de-DE" baseline="0" dirty="0"/>
              <a:t>- Ernährung und Soziales</a:t>
            </a:r>
            <a:br>
              <a:rPr lang="de-DE" baseline="0" dirty="0"/>
            </a:br>
            <a:r>
              <a:rPr lang="de-DE" baseline="0" dirty="0"/>
              <a:t>- Wirtschaft und Kommunikation</a:t>
            </a:r>
            <a:br>
              <a:rPr lang="de-DE" baseline="0" dirty="0"/>
            </a:br>
            <a:r>
              <a:rPr lang="de-DE" baseline="0" dirty="0"/>
              <a:t>- Technik </a:t>
            </a:r>
          </a:p>
          <a:p>
            <a:r>
              <a:rPr lang="de-DE" baseline="0"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baseline="0" dirty="0"/>
            </a:br>
            <a:r>
              <a:rPr lang="de-DE" b="1" baseline="0" dirty="0"/>
              <a:t>Soziales </a:t>
            </a:r>
            <a:r>
              <a:rPr lang="de-DE" baseline="0" dirty="0"/>
              <a:t>„Ein mediterranes Menü“, </a:t>
            </a:r>
            <a:br>
              <a:rPr lang="de-DE" baseline="0" dirty="0"/>
            </a:br>
            <a:r>
              <a:rPr lang="de-DE" b="1" baseline="0" dirty="0"/>
              <a:t>Wirtschaf</a:t>
            </a:r>
            <a:r>
              <a:rPr lang="de-DE" baseline="0" dirty="0"/>
              <a:t>t „Ein Werbekonzept für die gemeindlichen Vereine“ oder </a:t>
            </a:r>
            <a:br>
              <a:rPr lang="de-DE" baseline="0" dirty="0"/>
            </a:br>
            <a:r>
              <a:rPr lang="de-DE" b="1" baseline="0" dirty="0"/>
              <a:t>Technik</a:t>
            </a:r>
            <a:r>
              <a:rPr lang="de-DE" baseline="0" dirty="0"/>
              <a:t> „ein Ablagesystem für den eigenen Schreibtisch – zum strukturierten Lernen“. </a:t>
            </a:r>
            <a:br>
              <a:rPr lang="de-DE" baseline="0" dirty="0"/>
            </a:br>
            <a:r>
              <a:rPr lang="de-DE" baseline="0" dirty="0"/>
              <a:t>Diese Projektarbeiten sind für alle Regelschüler wie auch M-Schüler verpflichtend und Bestandteil der Abschlussprüfungen. </a:t>
            </a:r>
          </a:p>
          <a:p>
            <a:r>
              <a:rPr lang="de-DE" baseline="0" dirty="0"/>
              <a:t>Die dabei erworbenen Erfahrungen und Kenntnisse werden immer wieder verzahnt mit den Betriebspraktika, wodurch Schüler praxisnah und zielgerichtet auf eine Berufsausbildung vorbereitet werden.</a:t>
            </a:r>
            <a:br>
              <a:rPr lang="de-DE" baseline="0" dirty="0"/>
            </a:br>
            <a:r>
              <a:rPr lang="de-DE" baseline="0" dirty="0"/>
              <a:t>Spezialität Praxisklasse: „noch viel mehr Praktika und individuelle – auch sozialpädagogische – Betreuung“</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033B9A27-B466-44E0-9E7C-E48E1A7BC8A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845396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Insbesondere in der 5. und 6. Klasse steht</a:t>
            </a:r>
            <a:r>
              <a:rPr lang="de-DE" baseline="0" dirty="0"/>
              <a:t> an der MS die Grundlegende Bildung – auch mit wiederholenden Themen im Vordergrund, damit eine gute Basis gelegt wird.</a:t>
            </a:r>
          </a:p>
          <a:p>
            <a:r>
              <a:rPr lang="de-DE" baseline="0" dirty="0"/>
              <a:t>Ab der 7. Klasse wird dies mit den berufsorientierenden Fächern </a:t>
            </a:r>
            <a:br>
              <a:rPr lang="de-DE" baseline="0" dirty="0"/>
            </a:br>
            <a:r>
              <a:rPr lang="de-DE" baseline="0" dirty="0"/>
              <a:t>- Ernährung und Soziales</a:t>
            </a:r>
            <a:br>
              <a:rPr lang="de-DE" baseline="0" dirty="0"/>
            </a:br>
            <a:r>
              <a:rPr lang="de-DE" baseline="0" dirty="0"/>
              <a:t>- Wirtschaft und Kommunikation</a:t>
            </a:r>
            <a:br>
              <a:rPr lang="de-DE" baseline="0" dirty="0"/>
            </a:br>
            <a:r>
              <a:rPr lang="de-DE" baseline="0" dirty="0"/>
              <a:t>- Technik </a:t>
            </a:r>
          </a:p>
          <a:p>
            <a:r>
              <a:rPr lang="de-DE" baseline="0" dirty="0"/>
              <a:t>ergänzt. Schüler sollen herausfinden, welcher Bereich ihnen besonders liegt und diesen berufsorientierende Fach bildet dann zusammen mit dem Fach „Wirtschaft und Beruf“ den Kern der Praxisorientierung. In diesem Fach finden einwöchige Projekte statt, bei denen Planung, Teamarbeit, Recherche ebenso wie Produktion und Präsentation der Arbeit verlangt werden. Mögliche Beispiele: </a:t>
            </a:r>
            <a:br>
              <a:rPr lang="de-DE" baseline="0" dirty="0"/>
            </a:br>
            <a:r>
              <a:rPr lang="de-DE" b="1" baseline="0" dirty="0"/>
              <a:t>Soziales </a:t>
            </a:r>
            <a:r>
              <a:rPr lang="de-DE" baseline="0" dirty="0"/>
              <a:t>„Ein mediterranes Menü“, </a:t>
            </a:r>
            <a:br>
              <a:rPr lang="de-DE" baseline="0" dirty="0"/>
            </a:br>
            <a:r>
              <a:rPr lang="de-DE" b="1" baseline="0" dirty="0"/>
              <a:t>Wirtschaf</a:t>
            </a:r>
            <a:r>
              <a:rPr lang="de-DE" baseline="0" dirty="0"/>
              <a:t>t „Ein Werbekonzept für die gemeindlichen Vereine“ oder </a:t>
            </a:r>
            <a:br>
              <a:rPr lang="de-DE" baseline="0" dirty="0"/>
            </a:br>
            <a:r>
              <a:rPr lang="de-DE" b="1" baseline="0" dirty="0"/>
              <a:t>Technik</a:t>
            </a:r>
            <a:r>
              <a:rPr lang="de-DE" baseline="0" dirty="0"/>
              <a:t> „ein Ablagesystem für den eigenen Schreibtisch – zum strukturierten Lernen“. </a:t>
            </a:r>
            <a:br>
              <a:rPr lang="de-DE" baseline="0" dirty="0"/>
            </a:br>
            <a:r>
              <a:rPr lang="de-DE" baseline="0" dirty="0"/>
              <a:t>Diese Projektarbeiten sind für alle Regelschüler wie auch M-Schüler verpflichtend und Bestandteil der Abschlussprüfungen. </a:t>
            </a:r>
          </a:p>
          <a:p>
            <a:r>
              <a:rPr lang="de-DE" baseline="0" dirty="0"/>
              <a:t>Die dabei erworbenen Erfahrungen und Kenntnisse werden immer wieder verzahnt mit den Betriebspraktika, wodurch Schüler praxisnah und zielgerichtet auf eine Berufsausbildung vorbereitet werden.</a:t>
            </a:r>
            <a:br>
              <a:rPr lang="de-DE" baseline="0" dirty="0"/>
            </a:br>
            <a:r>
              <a:rPr lang="de-DE" baseline="0" dirty="0"/>
              <a:t>Spezialität Praxisklasse: „noch viel mehr Praktika und individuelle – auch sozialpädagogische – Betreuung“</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Evtl. Hinweis auf Angebot zum gebundenen Ganztagsbetrieb als Alleinstellungsmerkmal in der Region</a:t>
            </a:r>
            <a:br>
              <a:rPr lang="de-DE" dirty="0"/>
            </a:br>
            <a:r>
              <a:rPr lang="de-DE" dirty="0"/>
              <a:t>(Individuelle Stärken der einzelnen Schulen, wie besondere Arbeitsgemeinschaften, Soziales Lernen, Auslandsfahrten u.v.m. entnehmen Sie bitte den Informationsabenden der einzelnen Mittelschulen)</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A8D98E41-A14D-420A-B4EE-86F1FD8DBFA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3948125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36</a:t>
            </a:fld>
            <a:endParaRPr lang="de-DE"/>
          </a:p>
        </p:txBody>
      </p:sp>
      <p:sp>
        <p:nvSpPr>
          <p:cNvPr id="5" name="Fußzeilenplatzhalter 4">
            <a:extLst>
              <a:ext uri="{FF2B5EF4-FFF2-40B4-BE49-F238E27FC236}">
                <a16:creationId xmlns:a16="http://schemas.microsoft.com/office/drawing/2014/main" id="{649BCA28-C46E-467C-A2B8-0E323CC30D04}"/>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24915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2</a:t>
            </a:fld>
            <a:endParaRPr lang="de-DE"/>
          </a:p>
        </p:txBody>
      </p:sp>
    </p:spTree>
    <p:extLst>
      <p:ext uri="{BB962C8B-B14F-4D97-AF65-F5344CB8AC3E}">
        <p14:creationId xmlns:p14="http://schemas.microsoft.com/office/powerpoint/2010/main" val="1085267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37</a:t>
            </a:fld>
            <a:endParaRPr lang="de-DE"/>
          </a:p>
        </p:txBody>
      </p:sp>
      <p:sp>
        <p:nvSpPr>
          <p:cNvPr id="5" name="Fußzeilenplatzhalter 4">
            <a:extLst>
              <a:ext uri="{FF2B5EF4-FFF2-40B4-BE49-F238E27FC236}">
                <a16:creationId xmlns:a16="http://schemas.microsoft.com/office/drawing/2014/main" id="{649BCA28-C46E-467C-A2B8-0E323CC30D04}"/>
              </a:ext>
            </a:extLst>
          </p:cNvPr>
          <p:cNvSpPr>
            <a:spLocks noGrp="1"/>
          </p:cNvSpPr>
          <p:nvPr>
            <p:ph type="ftr" sz="quarter" idx="4"/>
          </p:nvPr>
        </p:nvSpPr>
        <p:spPr/>
        <p:txBody>
          <a:bodyPr/>
          <a:lstStyle/>
          <a:p>
            <a:r>
              <a:rPr lang="de-DE"/>
              <a:t>ändern</a:t>
            </a:r>
          </a:p>
        </p:txBody>
      </p:sp>
    </p:spTree>
    <p:extLst>
      <p:ext uri="{BB962C8B-B14F-4D97-AF65-F5344CB8AC3E}">
        <p14:creationId xmlns:p14="http://schemas.microsoft.com/office/powerpoint/2010/main" val="3648344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340830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39</a:t>
            </a:fld>
            <a:endParaRPr lang="de-DE"/>
          </a:p>
        </p:txBody>
      </p:sp>
    </p:spTree>
    <p:extLst>
      <p:ext uri="{BB962C8B-B14F-4D97-AF65-F5344CB8AC3E}">
        <p14:creationId xmlns:p14="http://schemas.microsoft.com/office/powerpoint/2010/main" val="3269465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40</a:t>
            </a:fld>
            <a:endParaRPr lang="de-DE"/>
          </a:p>
        </p:txBody>
      </p:sp>
    </p:spTree>
    <p:extLst>
      <p:ext uri="{BB962C8B-B14F-4D97-AF65-F5344CB8AC3E}">
        <p14:creationId xmlns:p14="http://schemas.microsoft.com/office/powerpoint/2010/main" val="3299690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41</a:t>
            </a:fld>
            <a:endParaRPr lang="de-DE"/>
          </a:p>
        </p:txBody>
      </p:sp>
    </p:spTree>
    <p:extLst>
      <p:ext uri="{BB962C8B-B14F-4D97-AF65-F5344CB8AC3E}">
        <p14:creationId xmlns:p14="http://schemas.microsoft.com/office/powerpoint/2010/main" val="3595243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42</a:t>
            </a:fld>
            <a:endParaRPr lang="de-DE"/>
          </a:p>
        </p:txBody>
      </p:sp>
    </p:spTree>
    <p:extLst>
      <p:ext uri="{BB962C8B-B14F-4D97-AF65-F5344CB8AC3E}">
        <p14:creationId xmlns:p14="http://schemas.microsoft.com/office/powerpoint/2010/main" val="4010629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43</a:t>
            </a:fld>
            <a:endParaRPr lang="de-DE"/>
          </a:p>
        </p:txBody>
      </p:sp>
    </p:spTree>
    <p:extLst>
      <p:ext uri="{BB962C8B-B14F-4D97-AF65-F5344CB8AC3E}">
        <p14:creationId xmlns:p14="http://schemas.microsoft.com/office/powerpoint/2010/main" val="1986508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44</a:t>
            </a:fld>
            <a:endParaRPr lang="de-DE"/>
          </a:p>
        </p:txBody>
      </p:sp>
    </p:spTree>
    <p:extLst>
      <p:ext uri="{BB962C8B-B14F-4D97-AF65-F5344CB8AC3E}">
        <p14:creationId xmlns:p14="http://schemas.microsoft.com/office/powerpoint/2010/main" val="329808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45</a:t>
            </a:fld>
            <a:endParaRPr lang="de-DE"/>
          </a:p>
        </p:txBody>
      </p:sp>
    </p:spTree>
    <p:extLst>
      <p:ext uri="{BB962C8B-B14F-4D97-AF65-F5344CB8AC3E}">
        <p14:creationId xmlns:p14="http://schemas.microsoft.com/office/powerpoint/2010/main" val="888175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46</a:t>
            </a:fld>
            <a:endParaRPr lang="de-DE"/>
          </a:p>
        </p:txBody>
      </p:sp>
    </p:spTree>
    <p:extLst>
      <p:ext uri="{BB962C8B-B14F-4D97-AF65-F5344CB8AC3E}">
        <p14:creationId xmlns:p14="http://schemas.microsoft.com/office/powerpoint/2010/main" val="50872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3</a:t>
            </a:fld>
            <a:endParaRPr lang="de-DE"/>
          </a:p>
        </p:txBody>
      </p:sp>
    </p:spTree>
    <p:extLst>
      <p:ext uri="{BB962C8B-B14F-4D97-AF65-F5344CB8AC3E}">
        <p14:creationId xmlns:p14="http://schemas.microsoft.com/office/powerpoint/2010/main" val="3270411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47</a:t>
            </a:fld>
            <a:endParaRPr lang="de-DE"/>
          </a:p>
        </p:txBody>
      </p:sp>
    </p:spTree>
    <p:extLst>
      <p:ext uri="{BB962C8B-B14F-4D97-AF65-F5344CB8AC3E}">
        <p14:creationId xmlns:p14="http://schemas.microsoft.com/office/powerpoint/2010/main" val="61103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48</a:t>
            </a:fld>
            <a:endParaRPr lang="de-DE"/>
          </a:p>
        </p:txBody>
      </p:sp>
    </p:spTree>
    <p:extLst>
      <p:ext uri="{BB962C8B-B14F-4D97-AF65-F5344CB8AC3E}">
        <p14:creationId xmlns:p14="http://schemas.microsoft.com/office/powerpoint/2010/main" val="280680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49</a:t>
            </a:fld>
            <a:endParaRPr lang="de-DE"/>
          </a:p>
        </p:txBody>
      </p:sp>
    </p:spTree>
    <p:extLst>
      <p:ext uri="{BB962C8B-B14F-4D97-AF65-F5344CB8AC3E}">
        <p14:creationId xmlns:p14="http://schemas.microsoft.com/office/powerpoint/2010/main" val="3275749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1732298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rgbClr val="E63423"/>
                </a:solidFill>
              </a:rPr>
              <a:t>An der Realschule erhalten Schülerinnen</a:t>
            </a:r>
            <a:r>
              <a:rPr lang="de-DE" b="0" baseline="0" dirty="0">
                <a:solidFill>
                  <a:srgbClr val="E63423"/>
                </a:solidFill>
              </a:rPr>
              <a:t> und Schüler</a:t>
            </a:r>
            <a:r>
              <a:rPr lang="de-DE" b="0" dirty="0">
                <a:solidFill>
                  <a:srgbClr val="E63423"/>
                </a:solidFill>
              </a:rPr>
              <a:t> eine</a:t>
            </a:r>
            <a:r>
              <a:rPr lang="de-DE" b="0" baseline="0" dirty="0">
                <a:solidFill>
                  <a:srgbClr val="E63423"/>
                </a:solidFill>
              </a:rPr>
              <a:t> fundierte Allgemeinbildung, bei der Theorie und Praxis eng miteinander verzahnt sind.</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b="0" baseline="0" dirty="0">
                <a:solidFill>
                  <a:srgbClr val="E63423"/>
                </a:solidFill>
              </a:rPr>
            </a:br>
            <a:r>
              <a:rPr lang="de-DE" b="0" baseline="0" dirty="0">
                <a:solidFill>
                  <a:srgbClr val="E63423"/>
                </a:solidFill>
              </a:rPr>
              <a:t>Damit werden die Schülerinnen und Schüler für eine berufliche Ausbildung befähigt, aber auch für eine Fortführung der schulischen Laufbahn nach der Mittleren Reife, z.B. auf der FOS (ca. 1/3 der RS)  oder der gymnasialen Einführungsklasse.</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51</a:t>
            </a:fld>
            <a:endParaRPr lang="de-DE"/>
          </a:p>
        </p:txBody>
      </p:sp>
    </p:spTree>
    <p:extLst>
      <p:ext uri="{BB962C8B-B14F-4D97-AF65-F5344CB8AC3E}">
        <p14:creationId xmlns:p14="http://schemas.microsoft.com/office/powerpoint/2010/main" val="1627005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52</a:t>
            </a:fld>
            <a:endParaRPr lang="de-DE"/>
          </a:p>
        </p:txBody>
      </p:sp>
    </p:spTree>
    <p:extLst>
      <p:ext uri="{BB962C8B-B14F-4D97-AF65-F5344CB8AC3E}">
        <p14:creationId xmlns:p14="http://schemas.microsoft.com/office/powerpoint/2010/main" val="2033027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 </a:t>
            </a:r>
          </a:p>
          <a:p>
            <a:endParaRPr lang="de-DE" dirty="0"/>
          </a:p>
          <a:p>
            <a:r>
              <a:rPr lang="de-DE" baseline="0" dirty="0"/>
              <a:t>Wie an der Realschule gilt auch am Gymnasium das bisher ungewohnte Fachlehrerprinzip, das für manche Schülerinnen und Schüler anfangs eine Herausforderung darstellt. Die Klassenleiterin oder der Klassenleiter ist aber stets zentrale/-</a:t>
            </a:r>
            <a:r>
              <a:rPr lang="de-DE" baseline="0" dirty="0" err="1"/>
              <a:t>r</a:t>
            </a:r>
            <a:r>
              <a:rPr lang="de-DE" baseline="0" dirty="0"/>
              <a:t> Ansprechpartner/-in für die Schüler/-innen und Eltern, der/die insbesondere in den ersten Jahren am Gymnasium möglichst viele Stunden in der Klasse unterrichtet.</a:t>
            </a:r>
          </a:p>
          <a:p>
            <a:endParaRPr lang="de-DE" baseline="0" dirty="0"/>
          </a:p>
          <a:p>
            <a:r>
              <a:rPr lang="de-DE" baseline="0" dirty="0"/>
              <a:t>Im Zusammenhang mit dem hohen Stoffumfang steigt auch das Lerntempo stetig an und ist bereits zu Beginn der Schullaufbahn am Gymnasium deutlich höher als an der Grundschule. Um diese Umstellung zu erleichtern, sind in der Unterstufe Intensivierungsstunden in den Kernfächern Deutsch, Mathematik und 1. bzw. 2. Fremdsprache vorgesehen. Sie ermöglichen gezieltes Üben, Wiederholen und Vertiefen in kleineren Lerngruppen. Besonders Begabte können in diesem Rahmen zielgerichteter gefördert werden. Um auf individuelle Herausforderungen reagieren zu können, werden Förderkurse angeboten.</a:t>
            </a:r>
          </a:p>
          <a:p>
            <a:endParaRPr lang="de-DE" baseline="0" dirty="0"/>
          </a:p>
          <a:p>
            <a:r>
              <a:rPr lang="de-DE" baseline="0" dirty="0"/>
              <a:t>Viele Aufgaben, die am Gymnasium eingeübt und geprüft werden, erfordern abstraktes Denken. Der Anteil an Transferaufgaben, bei denen Erlerntes auf neue Problemstellungen übertragen werden muss, steigt. Diese Anforderungen wachsen im Verlauf der Schulzeit ebenso wie der Anspruch an das selbstständige Lernen, Üben und Vertiefen. Schüler/-innen entwickeln diese Fähigkeiten von der 5. Jahrgangsstufe bis hin zum Abitur. Sie werden von den Lehrkräften dabei angeleitet und unterstützt.</a:t>
            </a:r>
          </a:p>
          <a:p>
            <a:endParaRPr lang="de-DE" baseline="0" dirty="0"/>
          </a:p>
          <a:p>
            <a:r>
              <a:rPr lang="de-DE" dirty="0"/>
              <a:t>Zum Profil des Gymnasiums gehört die große Sprachenvielfalt im Fächerkanon. Neben vertieften Kenntnissen in der ersten Fremdsprache ist das Erlernen einer zweiten Fremdsprache am Gymnasium verpflichtend (ggf. Vergleich zur Realschule). Die allgemeine Hochschulreife ist in Bayern eng an den Erwerb der zweiten Fremdsprache gebunden. Darüber hinaus können sich die Schüler/-innen ab der 8. Jahrgangsstufe sogar für eine dritte Fremdsprache entscheiden und im Rahmen von Wahlunterricht häufig weitere Sprachen erlernen.</a:t>
            </a:r>
          </a:p>
        </p:txBody>
      </p:sp>
      <p:sp>
        <p:nvSpPr>
          <p:cNvPr id="4" name="Foliennummernplatzhalter 3"/>
          <p:cNvSpPr>
            <a:spLocks noGrp="1"/>
          </p:cNvSpPr>
          <p:nvPr>
            <p:ph type="sldNum" sz="quarter" idx="5"/>
          </p:nvPr>
        </p:nvSpPr>
        <p:spPr/>
        <p:txBody>
          <a:bodyPr/>
          <a:lstStyle/>
          <a:p>
            <a:fld id="{938E1ED3-0D2C-49D4-9CE0-C0C5FCF8079B}" type="slidenum">
              <a:rPr lang="de-DE" smtClean="0"/>
              <a:t>53</a:t>
            </a:fld>
            <a:endParaRPr lang="de-DE"/>
          </a:p>
        </p:txBody>
      </p:sp>
    </p:spTree>
    <p:extLst>
      <p:ext uri="{BB962C8B-B14F-4D97-AF65-F5344CB8AC3E}">
        <p14:creationId xmlns:p14="http://schemas.microsoft.com/office/powerpoint/2010/main" val="2713421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Erläuterung siehe Grafik; Möglichkeit, in der Mittelstufe Fächer zu belegen, die den Stärken und Interessen der Schüler/-innen entgegenkommen</a:t>
            </a:r>
          </a:p>
          <a:p>
            <a:endParaRPr lang="de-DE" dirty="0"/>
          </a:p>
          <a:p>
            <a:r>
              <a:rPr lang="de-DE" dirty="0"/>
              <a:t>Hier eine kurze Erläuterung der neuen 11. Jahrgangsstufe („Überholspur“, individuelle Lernzeitverkürzung) möglich; deshalb 11. Jahrgangsstufe blasser dargestellt</a:t>
            </a:r>
          </a:p>
          <a:p>
            <a:endParaRPr lang="de-DE" dirty="0"/>
          </a:p>
          <a:p>
            <a:r>
              <a:rPr lang="de-DE" dirty="0"/>
              <a:t>Betonung, dass in dieser Übersicht die Qualifikationsphase fehlt; keine Ausbildungsrichtungen mehr, sondern die Möglichkeit, sein eigenes Profil nach Neigungen und Begabungen zusammenzustellen; weitestgehend freie Wahl (Ausnahme: Fremdsprachen, die nicht erlernt wurden)</a:t>
            </a:r>
          </a:p>
          <a:p>
            <a:endParaRPr lang="de-DE" dirty="0"/>
          </a:p>
          <a:p>
            <a:r>
              <a:rPr lang="de-DE" dirty="0"/>
              <a:t>Ggf. mündlich ergänzende Informationen über Gymnasien in der Umgebung, die diese Ausbildungsrichtungen anbieten</a:t>
            </a:r>
          </a:p>
        </p:txBody>
      </p:sp>
      <p:sp>
        <p:nvSpPr>
          <p:cNvPr id="4" name="Foliennummernplatzhalter 3"/>
          <p:cNvSpPr>
            <a:spLocks noGrp="1"/>
          </p:cNvSpPr>
          <p:nvPr>
            <p:ph type="sldNum" sz="quarter" idx="5"/>
          </p:nvPr>
        </p:nvSpPr>
        <p:spPr/>
        <p:txBody>
          <a:bodyPr/>
          <a:lstStyle/>
          <a:p>
            <a:fld id="{938E1ED3-0D2C-49D4-9CE0-C0C5FCF8079B}" type="slidenum">
              <a:rPr lang="de-DE" smtClean="0"/>
              <a:t>54</a:t>
            </a:fld>
            <a:endParaRPr lang="de-DE"/>
          </a:p>
        </p:txBody>
      </p:sp>
    </p:spTree>
    <p:extLst>
      <p:ext uri="{BB962C8B-B14F-4D97-AF65-F5344CB8AC3E}">
        <p14:creationId xmlns:p14="http://schemas.microsoft.com/office/powerpoint/2010/main" val="5645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55</a:t>
            </a:fld>
            <a:endParaRPr lang="de-DE"/>
          </a:p>
        </p:txBody>
      </p:sp>
    </p:spTree>
    <p:extLst>
      <p:ext uri="{BB962C8B-B14F-4D97-AF65-F5344CB8AC3E}">
        <p14:creationId xmlns:p14="http://schemas.microsoft.com/office/powerpoint/2010/main" val="34116042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56</a:t>
            </a:fld>
            <a:endParaRPr lang="de-DE"/>
          </a:p>
        </p:txBody>
      </p:sp>
    </p:spTree>
    <p:extLst>
      <p:ext uri="{BB962C8B-B14F-4D97-AF65-F5344CB8AC3E}">
        <p14:creationId xmlns:p14="http://schemas.microsoft.com/office/powerpoint/2010/main" val="23052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4</a:t>
            </a:fld>
            <a:endParaRPr lang="de-DE"/>
          </a:p>
        </p:txBody>
      </p:sp>
    </p:spTree>
    <p:extLst>
      <p:ext uri="{BB962C8B-B14F-4D97-AF65-F5344CB8AC3E}">
        <p14:creationId xmlns:p14="http://schemas.microsoft.com/office/powerpoint/2010/main" val="1934391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57</a:t>
            </a:fld>
            <a:endParaRPr lang="de-DE"/>
          </a:p>
        </p:txBody>
      </p:sp>
    </p:spTree>
    <p:extLst>
      <p:ext uri="{BB962C8B-B14F-4D97-AF65-F5344CB8AC3E}">
        <p14:creationId xmlns:p14="http://schemas.microsoft.com/office/powerpoint/2010/main" val="2672696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58</a:t>
            </a:fld>
            <a:endParaRPr lang="de-DE"/>
          </a:p>
        </p:txBody>
      </p:sp>
    </p:spTree>
    <p:extLst>
      <p:ext uri="{BB962C8B-B14F-4D97-AF65-F5344CB8AC3E}">
        <p14:creationId xmlns:p14="http://schemas.microsoft.com/office/powerpoint/2010/main" val="807846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8E1ED3-0D2C-49D4-9CE0-C0C5FCF8079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ußzeilenplatzhalter 4">
            <a:extLst>
              <a:ext uri="{FF2B5EF4-FFF2-40B4-BE49-F238E27FC236}">
                <a16:creationId xmlns:a16="http://schemas.microsoft.com/office/drawing/2014/main" id="{EA16272F-4BB4-4EF0-9349-3D55C22A13B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Calibri"/>
                <a:ea typeface="+mn-ea"/>
                <a:cs typeface="+mn-cs"/>
              </a:rPr>
              <a:t>ändern</a:t>
            </a:r>
          </a:p>
        </p:txBody>
      </p:sp>
    </p:spTree>
    <p:extLst>
      <p:ext uri="{BB962C8B-B14F-4D97-AF65-F5344CB8AC3E}">
        <p14:creationId xmlns:p14="http://schemas.microsoft.com/office/powerpoint/2010/main" val="2872089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60</a:t>
            </a:fld>
            <a:endParaRPr lang="de-DE"/>
          </a:p>
        </p:txBody>
      </p:sp>
    </p:spTree>
    <p:extLst>
      <p:ext uri="{BB962C8B-B14F-4D97-AF65-F5344CB8AC3E}">
        <p14:creationId xmlns:p14="http://schemas.microsoft.com/office/powerpoint/2010/main" val="18572153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61</a:t>
            </a:fld>
            <a:endParaRPr lang="de-DE"/>
          </a:p>
        </p:txBody>
      </p:sp>
    </p:spTree>
    <p:extLst>
      <p:ext uri="{BB962C8B-B14F-4D97-AF65-F5344CB8AC3E}">
        <p14:creationId xmlns:p14="http://schemas.microsoft.com/office/powerpoint/2010/main" val="46786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62</a:t>
            </a:fld>
            <a:endParaRPr lang="de-DE"/>
          </a:p>
        </p:txBody>
      </p:sp>
    </p:spTree>
    <p:extLst>
      <p:ext uri="{BB962C8B-B14F-4D97-AF65-F5344CB8AC3E}">
        <p14:creationId xmlns:p14="http://schemas.microsoft.com/office/powerpoint/2010/main" val="2779999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63</a:t>
            </a:fld>
            <a:endParaRPr lang="de-DE"/>
          </a:p>
        </p:txBody>
      </p:sp>
    </p:spTree>
    <p:extLst>
      <p:ext uri="{BB962C8B-B14F-4D97-AF65-F5344CB8AC3E}">
        <p14:creationId xmlns:p14="http://schemas.microsoft.com/office/powerpoint/2010/main" val="36057976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64</a:t>
            </a:fld>
            <a:endParaRPr lang="de-DE"/>
          </a:p>
        </p:txBody>
      </p:sp>
    </p:spTree>
    <p:extLst>
      <p:ext uri="{BB962C8B-B14F-4D97-AF65-F5344CB8AC3E}">
        <p14:creationId xmlns:p14="http://schemas.microsoft.com/office/powerpoint/2010/main" val="3249151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65</a:t>
            </a:fld>
            <a:endParaRPr lang="de-DE"/>
          </a:p>
        </p:txBody>
      </p:sp>
    </p:spTree>
    <p:extLst>
      <p:ext uri="{BB962C8B-B14F-4D97-AF65-F5344CB8AC3E}">
        <p14:creationId xmlns:p14="http://schemas.microsoft.com/office/powerpoint/2010/main" val="235751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66</a:t>
            </a:fld>
            <a:endParaRPr lang="de-DE"/>
          </a:p>
        </p:txBody>
      </p:sp>
    </p:spTree>
    <p:extLst>
      <p:ext uri="{BB962C8B-B14F-4D97-AF65-F5344CB8AC3E}">
        <p14:creationId xmlns:p14="http://schemas.microsoft.com/office/powerpoint/2010/main" val="103604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5</a:t>
            </a:fld>
            <a:endParaRPr lang="de-DE"/>
          </a:p>
        </p:txBody>
      </p:sp>
    </p:spTree>
    <p:extLst>
      <p:ext uri="{BB962C8B-B14F-4D97-AF65-F5344CB8AC3E}">
        <p14:creationId xmlns:p14="http://schemas.microsoft.com/office/powerpoint/2010/main" val="1831213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000000"/>
                </a:solidFill>
              </a:rPr>
              <a:t>Hier möglicherweise Vorstellung der für die jeweilige Schulart </a:t>
            </a:r>
            <a:r>
              <a:rPr lang="de-DE" b="1" dirty="0">
                <a:solidFill>
                  <a:srgbClr val="000000"/>
                </a:solidFill>
              </a:rPr>
              <a:t>typischen</a:t>
            </a:r>
            <a:r>
              <a:rPr lang="de-DE" dirty="0">
                <a:solidFill>
                  <a:srgbClr val="000000"/>
                </a:solidFill>
              </a:rPr>
              <a:t> Abschlüsse durch die entsprechende Beratungslehrkraft</a:t>
            </a:r>
          </a:p>
          <a:p>
            <a:endParaRPr lang="de-DE" dirty="0">
              <a:solidFill>
                <a:srgbClr val="000000"/>
              </a:solidFill>
            </a:endParaRPr>
          </a:p>
          <a:p>
            <a:r>
              <a:rPr lang="de-DE" dirty="0">
                <a:solidFill>
                  <a:srgbClr val="000000"/>
                </a:solidFill>
              </a:rPr>
              <a:t>So wird deutlich, dass man an jeder Schule nach dem erfolgreichen Absolvieren der 9. Klasse den erfolgreichen Mittelschulabschluss erhält und </a:t>
            </a:r>
            <a:br>
              <a:rPr lang="de-DE" dirty="0">
                <a:solidFill>
                  <a:srgbClr val="000000"/>
                </a:solidFill>
              </a:rPr>
            </a:br>
            <a:r>
              <a:rPr lang="de-DE" dirty="0">
                <a:solidFill>
                  <a:srgbClr val="000000"/>
                </a:solidFill>
              </a:rPr>
              <a:t>nach der bestandenen 10. Klasse den Mittleren Schulabschluss erwirbt. </a:t>
            </a:r>
          </a:p>
          <a:p>
            <a:r>
              <a:rPr lang="de-DE" dirty="0">
                <a:solidFill>
                  <a:srgbClr val="000000"/>
                </a:solidFill>
              </a:rPr>
              <a:t>Der Qualifizierende Abschluss der Mittelschule ist eine Besonderheit mit der die Schülerinnen und Schüler nochmals Ihre Qualität unter Beweis stellen können.</a:t>
            </a:r>
            <a:br>
              <a:rPr lang="de-DE" dirty="0">
                <a:solidFill>
                  <a:srgbClr val="000000"/>
                </a:solidFill>
              </a:rPr>
            </a:br>
            <a:r>
              <a:rPr lang="de-DE" dirty="0">
                <a:solidFill>
                  <a:srgbClr val="000000"/>
                </a:solidFill>
              </a:rPr>
              <a:t>Schüler aus anderen Schularten können extern daran teilnehmen.</a:t>
            </a:r>
            <a:br>
              <a:rPr lang="de-DE" dirty="0">
                <a:solidFill>
                  <a:srgbClr val="000000"/>
                </a:solidFill>
              </a:rPr>
            </a:br>
            <a:r>
              <a:rPr lang="de-DE" dirty="0">
                <a:solidFill>
                  <a:srgbClr val="000000"/>
                </a:solidFill>
              </a:rPr>
              <a:t>Diese Abschlüsse sind an verschiedenen Schulen entstanden und somit andersartig. Jedoch, das ist wirklich eine Errungenschaft des Bayerischen Schulsystems,</a:t>
            </a:r>
            <a:br>
              <a:rPr lang="de-DE" dirty="0">
                <a:solidFill>
                  <a:srgbClr val="000000"/>
                </a:solidFill>
              </a:rPr>
            </a:br>
            <a:r>
              <a:rPr lang="de-DE" dirty="0">
                <a:solidFill>
                  <a:srgbClr val="000000"/>
                </a:solidFill>
              </a:rPr>
              <a:t>sind sie gleichwertig und ermöglichen immer wieder ein Weiterlernen für diejenigen Schüler, die das mögen. </a:t>
            </a:r>
            <a:br>
              <a:rPr lang="de-DE" dirty="0">
                <a:solidFill>
                  <a:srgbClr val="000000"/>
                </a:solidFill>
              </a:rPr>
            </a:br>
            <a:r>
              <a:rPr lang="de-DE" dirty="0">
                <a:solidFill>
                  <a:srgbClr val="000000"/>
                </a:solidFill>
              </a:rPr>
              <a:t>Schüler am Gymnasium gehen – wie Sie wissen – deutlich länger zur Schule und schließen mit der Allgemeinen Hochschulreife ab.</a:t>
            </a:r>
          </a:p>
          <a:p>
            <a:r>
              <a:rPr lang="de-DE" dirty="0">
                <a:solidFill>
                  <a:srgbClr val="000000"/>
                </a:solidFill>
              </a:rPr>
              <a:t>Die Vervollständigung der Möglichkeiten zeigt sich an der nächsten Folie:</a:t>
            </a:r>
            <a:br>
              <a:rPr lang="de-DE" dirty="0">
                <a:solidFill>
                  <a:srgbClr val="000000"/>
                </a:solidFill>
              </a:rPr>
            </a:br>
            <a:endParaRPr lang="de-DE" dirty="0">
              <a:solidFill>
                <a:srgbClr val="000000"/>
              </a:solidFill>
            </a:endParaRPr>
          </a:p>
          <a:p>
            <a:r>
              <a:rPr lang="de-DE" dirty="0">
                <a:solidFill>
                  <a:srgbClr val="000000"/>
                </a:solidFill>
              </a:rPr>
              <a:t>Evtl. weglassen: ???</a:t>
            </a:r>
          </a:p>
          <a:p>
            <a:r>
              <a:rPr lang="de-DE" dirty="0">
                <a:solidFill>
                  <a:srgbClr val="000000"/>
                </a:solidFill>
              </a:rPr>
              <a:t>(Schülerinnen und Schüler aus der Praxis- oder Deutschklasse können außerdem noch an einer theorieentlasteten Abschlussprüfung teilnehmen und damit auch den Erfolgreichen Abschluss der Mittelschule erwerben.)</a:t>
            </a:r>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67</a:t>
            </a:fld>
            <a:endParaRPr lang="de-DE"/>
          </a:p>
        </p:txBody>
      </p:sp>
    </p:spTree>
    <p:extLst>
      <p:ext uri="{BB962C8B-B14F-4D97-AF65-F5344CB8AC3E}">
        <p14:creationId xmlns:p14="http://schemas.microsoft.com/office/powerpoint/2010/main" val="30536514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68</a:t>
            </a:fld>
            <a:endParaRPr lang="de-DE"/>
          </a:p>
        </p:txBody>
      </p:sp>
    </p:spTree>
    <p:extLst>
      <p:ext uri="{BB962C8B-B14F-4D97-AF65-F5344CB8AC3E}">
        <p14:creationId xmlns:p14="http://schemas.microsoft.com/office/powerpoint/2010/main" val="178528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6</a:t>
            </a:fld>
            <a:endParaRPr lang="de-DE"/>
          </a:p>
        </p:txBody>
      </p:sp>
    </p:spTree>
    <p:extLst>
      <p:ext uri="{BB962C8B-B14F-4D97-AF65-F5344CB8AC3E}">
        <p14:creationId xmlns:p14="http://schemas.microsoft.com/office/powerpoint/2010/main" val="17915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7</a:t>
            </a:fld>
            <a:endParaRPr lang="de-DE"/>
          </a:p>
        </p:txBody>
      </p:sp>
    </p:spTree>
    <p:extLst>
      <p:ext uri="{BB962C8B-B14F-4D97-AF65-F5344CB8AC3E}">
        <p14:creationId xmlns:p14="http://schemas.microsoft.com/office/powerpoint/2010/main" val="384920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8E1ED3-0D2C-49D4-9CE0-C0C5FCF8079B}" type="slidenum">
              <a:rPr lang="de-DE" smtClean="0"/>
              <a:t>8</a:t>
            </a:fld>
            <a:endParaRPr lang="de-DE"/>
          </a:p>
        </p:txBody>
      </p:sp>
    </p:spTree>
    <p:extLst>
      <p:ext uri="{BB962C8B-B14F-4D97-AF65-F5344CB8AC3E}">
        <p14:creationId xmlns:p14="http://schemas.microsoft.com/office/powerpoint/2010/main" val="816278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latin typeface="Arial" panose="020B0604020202020204" pitchFamily="34" charset="0"/>
                <a:cs typeface="Arial" panose="020B0604020202020204" pitchFamily="34" charset="0"/>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77270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50417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8254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822354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00919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349149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420805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tx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51207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4104617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425910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360482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176262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a:xfrm>
            <a:off x="8100392" y="6598500"/>
            <a:ext cx="666180" cy="187211"/>
          </a:xfrm>
          <a:prstGeom prst="rect">
            <a:avLst/>
          </a:prstGeom>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158698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05928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51359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9463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2663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935562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40595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341199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79044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30381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47295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11836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67957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im Vollform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0E85-C50C-824D-920C-E978BB56A84A}"/>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9BBC5FDB-6B41-2E4C-A528-98677D9C6305}"/>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Bildplatzhalter 4">
            <a:extLst>
              <a:ext uri="{FF2B5EF4-FFF2-40B4-BE49-F238E27FC236}">
                <a16:creationId xmlns:a16="http://schemas.microsoft.com/office/drawing/2014/main" id="{E7200CC2-1FD3-3B4D-80D2-3B270F18C965}"/>
              </a:ext>
            </a:extLst>
          </p:cNvPr>
          <p:cNvSpPr>
            <a:spLocks noGrp="1"/>
          </p:cNvSpPr>
          <p:nvPr>
            <p:ph type="pic" sz="quarter" idx="11" hasCustomPrompt="1"/>
          </p:nvPr>
        </p:nvSpPr>
        <p:spPr>
          <a:xfrm>
            <a:off x="0" y="908050"/>
            <a:ext cx="9144000" cy="5616575"/>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1236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A236042-FB04-4741-A324-BC7ED7A34CF0}"/>
              </a:ext>
            </a:extLst>
          </p:cNvPr>
          <p:cNvSpPr/>
          <p:nvPr userDrawn="1"/>
        </p:nvSpPr>
        <p:spPr>
          <a:xfrm>
            <a:off x="0" y="2232000"/>
            <a:ext cx="9144001"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6" name="Rechteck 5">
            <a:extLst>
              <a:ext uri="{FF2B5EF4-FFF2-40B4-BE49-F238E27FC236}">
                <a16:creationId xmlns:a16="http://schemas.microsoft.com/office/drawing/2014/main" id="{83FD1708-2153-6B42-B2F2-795B724BA1E0}"/>
              </a:ext>
            </a:extLst>
          </p:cNvPr>
          <p:cNvSpPr/>
          <p:nvPr userDrawn="1"/>
        </p:nvSpPr>
        <p:spPr>
          <a:xfrm>
            <a:off x="7488238" y="2232000"/>
            <a:ext cx="1655762" cy="1295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29" name="Bildplatzhalter 28">
            <a:extLst>
              <a:ext uri="{FF2B5EF4-FFF2-40B4-BE49-F238E27FC236}">
                <a16:creationId xmlns:a16="http://schemas.microsoft.com/office/drawing/2014/main" id="{563785D6-DB01-364D-A0D5-6CDAFF66FBD5}"/>
              </a:ext>
            </a:extLst>
          </p:cNvPr>
          <p:cNvSpPr>
            <a:spLocks noGrp="1"/>
          </p:cNvSpPr>
          <p:nvPr>
            <p:ph type="pic" sz="quarter" idx="16" hasCustomPrompt="1"/>
          </p:nvPr>
        </p:nvSpPr>
        <p:spPr>
          <a:xfrm>
            <a:off x="6102000" y="2232000"/>
            <a:ext cx="2664000" cy="1295400"/>
          </a:xfrm>
          <a:custGeom>
            <a:avLst/>
            <a:gdLst>
              <a:gd name="connsiteX0" fmla="*/ 378000 w 2519778"/>
              <a:gd name="connsiteY0" fmla="*/ 0 h 1512000"/>
              <a:gd name="connsiteX1" fmla="*/ 2519778 w 2519778"/>
              <a:gd name="connsiteY1" fmla="*/ 0 h 1512000"/>
              <a:gd name="connsiteX2" fmla="*/ 2141778 w 2519778"/>
              <a:gd name="connsiteY2" fmla="*/ 1512000 h 1512000"/>
              <a:gd name="connsiteX3" fmla="*/ 0 w 2519778"/>
              <a:gd name="connsiteY3" fmla="*/ 1512000 h 1512000"/>
            </a:gdLst>
            <a:ahLst/>
            <a:cxnLst>
              <a:cxn ang="0">
                <a:pos x="connsiteX0" y="connsiteY0"/>
              </a:cxn>
              <a:cxn ang="0">
                <a:pos x="connsiteX1" y="connsiteY1"/>
              </a:cxn>
              <a:cxn ang="0">
                <a:pos x="connsiteX2" y="connsiteY2"/>
              </a:cxn>
              <a:cxn ang="0">
                <a:pos x="connsiteX3" y="connsiteY3"/>
              </a:cxn>
            </a:cxnLst>
            <a:rect l="l" t="t" r="r" b="b"/>
            <a:pathLst>
              <a:path w="2519778" h="1512000">
                <a:moveTo>
                  <a:pt x="378000" y="0"/>
                </a:moveTo>
                <a:lnTo>
                  <a:pt x="2519778" y="0"/>
                </a:lnTo>
                <a:lnTo>
                  <a:pt x="2141778" y="1512000"/>
                </a:lnTo>
                <a:lnTo>
                  <a:pt x="0" y="1512000"/>
                </a:lnTo>
                <a:close/>
              </a:path>
            </a:pathLst>
          </a:custGeom>
        </p:spPr>
        <p:txBody>
          <a:bodyPr wrap="square">
            <a:noAutofit/>
          </a:bodyPr>
          <a:lstStyle>
            <a:lvl1pPr marL="0" marR="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sz="1200">
                <a:solidFill>
                  <a:schemeClr val="bg1"/>
                </a:solidFill>
              </a:defRPr>
            </a:lvl1pPr>
          </a:lstStyle>
          <a:p>
            <a:pPr marL="0" marR="0" lvl="0" indent="0" algn="l" defTabSz="914377" rtl="0" eaLnBrk="1" fontAlgn="auto" latinLnBrk="0" hangingPunct="1">
              <a:lnSpc>
                <a:spcPts val="3400"/>
              </a:lnSpc>
              <a:spcBef>
                <a:spcPct val="20000"/>
              </a:spcBef>
              <a:spcAft>
                <a:spcPts val="0"/>
              </a:spcAft>
              <a:buClr>
                <a:schemeClr val="tx2"/>
              </a:buClr>
              <a:buSzTx/>
              <a:buFont typeface="Wingdings 2" panose="05020102010507070707" pitchFamily="18" charset="2"/>
              <a:buNone/>
              <a:tabLst/>
              <a:defRPr/>
            </a:pPr>
            <a:r>
              <a:rPr lang="de-DE" dirty="0"/>
              <a:t>Bild durch Klicken</a:t>
            </a:r>
            <a:br>
              <a:rPr lang="de-DE" dirty="0"/>
            </a:br>
            <a:r>
              <a:rPr lang="de-DE" dirty="0"/>
              <a:t>hinzufügen</a:t>
            </a:r>
          </a:p>
          <a:p>
            <a:endParaRPr lang="de-DE" dirty="0"/>
          </a:p>
        </p:txBody>
      </p:sp>
      <p:sp>
        <p:nvSpPr>
          <p:cNvPr id="4" name="Rechteck 3">
            <a:extLst>
              <a:ext uri="{FF2B5EF4-FFF2-40B4-BE49-F238E27FC236}">
                <a16:creationId xmlns:a16="http://schemas.microsoft.com/office/drawing/2014/main" id="{52D9029C-5623-EF4E-A56C-DD1612F70BAA}"/>
              </a:ext>
            </a:extLst>
          </p:cNvPr>
          <p:cNvSpPr/>
          <p:nvPr userDrawn="1"/>
        </p:nvSpPr>
        <p:spPr>
          <a:xfrm>
            <a:off x="0" y="5"/>
            <a:ext cx="9144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pic>
        <p:nvPicPr>
          <p:cNvPr id="5" name="Grafik 4" descr="Ein Bild, das Essen, Schild enthält.&#10;&#10;Automatisch generierte Beschreibung">
            <a:extLst>
              <a:ext uri="{FF2B5EF4-FFF2-40B4-BE49-F238E27FC236}">
                <a16:creationId xmlns:a16="http://schemas.microsoft.com/office/drawing/2014/main" id="{FEDA1ACE-DCC9-2A45-9D1C-7863316F73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486653"/>
            <a:ext cx="2442602" cy="1312172"/>
          </a:xfrm>
          <a:prstGeom prst="rect">
            <a:avLst/>
          </a:prstGeom>
        </p:spPr>
      </p:pic>
      <p:sp>
        <p:nvSpPr>
          <p:cNvPr id="15" name="Textplatzhalter 14">
            <a:extLst>
              <a:ext uri="{FF2B5EF4-FFF2-40B4-BE49-F238E27FC236}">
                <a16:creationId xmlns:a16="http://schemas.microsoft.com/office/drawing/2014/main" id="{B46EE950-D784-DA40-8707-F151570A8D37}"/>
              </a:ext>
            </a:extLst>
          </p:cNvPr>
          <p:cNvSpPr>
            <a:spLocks noGrp="1"/>
          </p:cNvSpPr>
          <p:nvPr>
            <p:ph type="body" sz="quarter" idx="14"/>
          </p:nvPr>
        </p:nvSpPr>
        <p:spPr>
          <a:xfrm>
            <a:off x="396000" y="2339640"/>
            <a:ext cx="5473700" cy="1080120"/>
          </a:xfrm>
        </p:spPr>
        <p:txBody>
          <a:bodyPr anchor="ctr" anchorCtr="0"/>
          <a:lstStyle>
            <a:lvl1pPr marL="0" indent="0">
              <a:buNone/>
              <a:defRPr sz="3000" b="1" i="0">
                <a:solidFill>
                  <a:schemeClr val="bg1"/>
                </a:solidFill>
                <a:latin typeface="Arial" panose="020B0604020202020204" pitchFamily="34" charset="0"/>
                <a:cs typeface="Arial" panose="020B0604020202020204" pitchFamily="34" charset="0"/>
              </a:defRPr>
            </a:lvl1pPr>
          </a:lstStyle>
          <a:p>
            <a:pPr lvl="0"/>
            <a:endParaRPr lang="de-DE" dirty="0"/>
          </a:p>
        </p:txBody>
      </p:sp>
      <p:sp>
        <p:nvSpPr>
          <p:cNvPr id="21" name="Textplatzhalter 20">
            <a:extLst>
              <a:ext uri="{FF2B5EF4-FFF2-40B4-BE49-F238E27FC236}">
                <a16:creationId xmlns:a16="http://schemas.microsoft.com/office/drawing/2014/main" id="{CA990193-14F6-2147-8149-BD095F73BFCC}"/>
              </a:ext>
            </a:extLst>
          </p:cNvPr>
          <p:cNvSpPr>
            <a:spLocks noGrp="1"/>
          </p:cNvSpPr>
          <p:nvPr>
            <p:ph type="body" sz="quarter" idx="17" hasCustomPrompt="1"/>
          </p:nvPr>
        </p:nvSpPr>
        <p:spPr>
          <a:xfrm>
            <a:off x="396000" y="3690000"/>
            <a:ext cx="5495925" cy="292500"/>
          </a:xfrm>
        </p:spPr>
        <p:txBody>
          <a:bodyPr/>
          <a:lstStyle>
            <a:lvl1pPr marL="0" indent="0">
              <a:lnSpc>
                <a:spcPct val="100000"/>
              </a:lnSpc>
              <a:buNone/>
              <a:defRPr sz="2000" b="1" i="0">
                <a:solidFill>
                  <a:schemeClr val="tx2"/>
                </a:solidFill>
                <a:latin typeface="Arial" panose="020B0604020202020204" pitchFamily="34" charset="0"/>
                <a:cs typeface="Arial" panose="020B0604020202020204" pitchFamily="34" charset="0"/>
              </a:defRPr>
            </a:lvl1pPr>
          </a:lstStyle>
          <a:p>
            <a:pPr lvl="0"/>
            <a:r>
              <a:rPr lang="de-DE" dirty="0"/>
              <a:t>Untertitel</a:t>
            </a:r>
          </a:p>
        </p:txBody>
      </p:sp>
      <p:sp>
        <p:nvSpPr>
          <p:cNvPr id="14" name="Textplatzhalter 20">
            <a:extLst>
              <a:ext uri="{FF2B5EF4-FFF2-40B4-BE49-F238E27FC236}">
                <a16:creationId xmlns:a16="http://schemas.microsoft.com/office/drawing/2014/main" id="{8B784E7C-1765-A149-B8D6-4A2F5474A126}"/>
              </a:ext>
            </a:extLst>
          </p:cNvPr>
          <p:cNvSpPr>
            <a:spLocks noGrp="1"/>
          </p:cNvSpPr>
          <p:nvPr>
            <p:ph type="body" sz="quarter" idx="18" hasCustomPrompt="1"/>
          </p:nvPr>
        </p:nvSpPr>
        <p:spPr>
          <a:xfrm>
            <a:off x="6084888" y="3690000"/>
            <a:ext cx="2687637" cy="292500"/>
          </a:xfrm>
        </p:spPr>
        <p:txBody>
          <a:bodyPr/>
          <a:lstStyle>
            <a:lvl1pPr marL="0" indent="0" algn="r">
              <a:lnSpc>
                <a:spcPct val="100000"/>
              </a:lnSpc>
              <a:buNone/>
              <a:defRPr sz="2000" b="0" i="0">
                <a:solidFill>
                  <a:schemeClr val="tx2"/>
                </a:solidFill>
                <a:latin typeface="Arial" panose="020B0604020202020204" pitchFamily="34" charset="0"/>
                <a:cs typeface="Arial" panose="020B0604020202020204" pitchFamily="34" charset="0"/>
              </a:defRPr>
            </a:lvl1pPr>
          </a:lstStyle>
          <a:p>
            <a:pPr lvl="0"/>
            <a:r>
              <a:rPr lang="de-DE" dirty="0"/>
              <a:t>Ort, Datum</a:t>
            </a:r>
          </a:p>
        </p:txBody>
      </p:sp>
    </p:spTree>
    <p:extLst>
      <p:ext uri="{BB962C8B-B14F-4D97-AF65-F5344CB8AC3E}">
        <p14:creationId xmlns:p14="http://schemas.microsoft.com/office/powerpoint/2010/main" val="26356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D12DF-CA10-F848-9B6D-8202E7AC8232}"/>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E0E84855-61B5-D24E-A7D2-905C563DE553}"/>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Tree>
    <p:extLst>
      <p:ext uri="{BB962C8B-B14F-4D97-AF65-F5344CB8AC3E}">
        <p14:creationId xmlns:p14="http://schemas.microsoft.com/office/powerpoint/2010/main" val="183526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BD555-6CE7-EE4A-8B9F-B2B3DAC32003}"/>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454988AB-2C66-B54D-AF3D-4901AF22B8B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642423DC-F8D3-F947-94FC-16752ED4BE57}"/>
              </a:ext>
            </a:extLst>
          </p:cNvPr>
          <p:cNvSpPr>
            <a:spLocks noGrp="1"/>
          </p:cNvSpPr>
          <p:nvPr>
            <p:ph type="body" sz="quarter" idx="11"/>
          </p:nvPr>
        </p:nvSpPr>
        <p:spPr>
          <a:xfrm>
            <a:off x="395288" y="1052513"/>
            <a:ext cx="8389937" cy="5040312"/>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79629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7DD906-1BA3-484B-8561-485B8B0A9669}"/>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4A9E3281-A203-7B4D-B438-9C0D0A24E030}"/>
              </a:ext>
            </a:extLst>
          </p:cNvPr>
          <p:cNvSpPr>
            <a:spLocks noGrp="1"/>
          </p:cNvSpPr>
          <p:nvPr>
            <p:ph type="sldNum" sz="quarter" idx="10"/>
          </p:nvPr>
        </p:nvSpPr>
        <p:spPr/>
        <p:txBody>
          <a:bodyPr/>
          <a:lstStyle/>
          <a:p>
            <a:fld id="{8C64713B-5F6B-B14E-A375-FB73041371F3}" type="slidenum">
              <a:rPr lang="de-DE" smtClean="0"/>
              <a:pPr/>
              <a:t>‹Nr.›</a:t>
            </a:fld>
            <a:endParaRPr lang="de-DE" dirty="0"/>
          </a:p>
        </p:txBody>
      </p:sp>
      <p:sp>
        <p:nvSpPr>
          <p:cNvPr id="5" name="Textplatzhalter 4">
            <a:extLst>
              <a:ext uri="{FF2B5EF4-FFF2-40B4-BE49-F238E27FC236}">
                <a16:creationId xmlns:a16="http://schemas.microsoft.com/office/drawing/2014/main" id="{3BE1799E-0DBD-1545-BFBF-8079411728A6}"/>
              </a:ext>
            </a:extLst>
          </p:cNvPr>
          <p:cNvSpPr>
            <a:spLocks noGrp="1"/>
          </p:cNvSpPr>
          <p:nvPr>
            <p:ph type="body" sz="quarter" idx="11"/>
          </p:nvPr>
        </p:nvSpPr>
        <p:spPr>
          <a:xfrm>
            <a:off x="395288" y="1052513"/>
            <a:ext cx="4068762" cy="5040312"/>
          </a:xfrm>
        </p:spPr>
        <p:txBody>
          <a:bodyPr/>
          <a:lstStyle/>
          <a:p>
            <a:pPr lvl="0"/>
            <a:r>
              <a:rPr lang="de-DE" dirty="0"/>
              <a:t>Mastertextformat bearbeiten</a:t>
            </a:r>
          </a:p>
          <a:p>
            <a:pPr lvl="1"/>
            <a:r>
              <a:rPr lang="de-DE" dirty="0"/>
              <a:t>Zweite Ebene</a:t>
            </a:r>
          </a:p>
          <a:p>
            <a:pPr lvl="2"/>
            <a:r>
              <a:rPr lang="de-DE" dirty="0"/>
              <a:t>Dritte Ebene</a:t>
            </a:r>
          </a:p>
        </p:txBody>
      </p:sp>
      <p:sp>
        <p:nvSpPr>
          <p:cNvPr id="7" name="Bildplatzhalter 6">
            <a:extLst>
              <a:ext uri="{FF2B5EF4-FFF2-40B4-BE49-F238E27FC236}">
                <a16:creationId xmlns:a16="http://schemas.microsoft.com/office/drawing/2014/main" id="{A8DD64AB-3491-D249-A3C0-C16BC6232ECE}"/>
              </a:ext>
            </a:extLst>
          </p:cNvPr>
          <p:cNvSpPr>
            <a:spLocks noGrp="1"/>
          </p:cNvSpPr>
          <p:nvPr>
            <p:ph type="pic" sz="quarter" idx="12" hasCustomPrompt="1"/>
          </p:nvPr>
        </p:nvSpPr>
        <p:spPr>
          <a:xfrm>
            <a:off x="4679950" y="1124743"/>
            <a:ext cx="4105275" cy="4968081"/>
          </a:xfrm>
        </p:spPr>
        <p:txBody>
          <a:bodyPr/>
          <a:lstStyle>
            <a:lvl1pPr marL="0" indent="0">
              <a:buNone/>
              <a:defRPr/>
            </a:lvl1pPr>
          </a:lstStyle>
          <a:p>
            <a:r>
              <a:rPr lang="de-DE" dirty="0"/>
              <a:t>Bild einfügen</a:t>
            </a:r>
          </a:p>
        </p:txBody>
      </p:sp>
    </p:spTree>
    <p:extLst>
      <p:ext uri="{BB962C8B-B14F-4D97-AF65-F5344CB8AC3E}">
        <p14:creationId xmlns:p14="http://schemas.microsoft.com/office/powerpoint/2010/main" val="268162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8.xml"/><Relationship Id="rId7" Type="http://schemas.openxmlformats.org/officeDocument/2006/relationships/tags" Target="../tags/tag5.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1.emf"/><Relationship Id="rId5" Type="http://schemas.openxmlformats.org/officeDocument/2006/relationships/slideLayout" Target="../slideLayouts/slideLayout10.xml"/><Relationship Id="rId10" Type="http://schemas.openxmlformats.org/officeDocument/2006/relationships/oleObject" Target="../embeddings/oleObject1.bin"/><Relationship Id="rId4" Type="http://schemas.openxmlformats.org/officeDocument/2006/relationships/slideLayout" Target="../slideLayouts/slideLayout9.xml"/><Relationship Id="rId9"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13.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11" Type="http://schemas.openxmlformats.org/officeDocument/2006/relationships/image" Target="../media/image1.emf"/><Relationship Id="rId5" Type="http://schemas.openxmlformats.org/officeDocument/2006/relationships/slideLayout" Target="../slideLayouts/slideLayout15.xml"/><Relationship Id="rId10" Type="http://schemas.openxmlformats.org/officeDocument/2006/relationships/oleObject" Target="../embeddings/oleObject1.bin"/><Relationship Id="rId4" Type="http://schemas.openxmlformats.org/officeDocument/2006/relationships/slideLayout" Target="../slideLayouts/slideLayout14.xml"/><Relationship Id="rId9"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18.xml"/><Relationship Id="rId7" Type="http://schemas.openxmlformats.org/officeDocument/2006/relationships/tags" Target="../tags/tag11.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11" Type="http://schemas.openxmlformats.org/officeDocument/2006/relationships/image" Target="../media/image1.emf"/><Relationship Id="rId5" Type="http://schemas.openxmlformats.org/officeDocument/2006/relationships/slideLayout" Target="../slideLayouts/slideLayout20.xml"/><Relationship Id="rId10" Type="http://schemas.openxmlformats.org/officeDocument/2006/relationships/oleObject" Target="../embeddings/oleObject1.bin"/><Relationship Id="rId4" Type="http://schemas.openxmlformats.org/officeDocument/2006/relationships/slideLayout" Target="../slideLayouts/slideLayout19.xml"/><Relationship Id="rId9" Type="http://schemas.openxmlformats.org/officeDocument/2006/relationships/tags" Target="../tags/tag13.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slideLayout" Target="../slideLayouts/slideLayout23.xml"/><Relationship Id="rId7" Type="http://schemas.openxmlformats.org/officeDocument/2006/relationships/tags" Target="../tags/tag14.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oleObject" Target="../embeddings/oleObject2.bin"/><Relationship Id="rId4" Type="http://schemas.openxmlformats.org/officeDocument/2006/relationships/slideLayout" Target="../slideLayouts/slideLayout24.xml"/><Relationship Id="rId9" Type="http://schemas.openxmlformats.org/officeDocument/2006/relationships/tags" Target="../tags/tag16.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slideLayout" Target="../slideLayouts/slideLayout28.xml"/><Relationship Id="rId7" Type="http://schemas.openxmlformats.org/officeDocument/2006/relationships/tags" Target="../tags/tag17.xml"/><Relationship Id="rId12"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11" Type="http://schemas.openxmlformats.org/officeDocument/2006/relationships/image" Target="../media/image1.emf"/><Relationship Id="rId5" Type="http://schemas.openxmlformats.org/officeDocument/2006/relationships/slideLayout" Target="../slideLayouts/slideLayout30.xml"/><Relationship Id="rId10" Type="http://schemas.openxmlformats.org/officeDocument/2006/relationships/oleObject" Target="../embeddings/oleObject2.bin"/><Relationship Id="rId4" Type="http://schemas.openxmlformats.org/officeDocument/2006/relationships/slideLayout" Target="../slideLayouts/slideLayout29.xml"/><Relationship Id="rId9"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2201093721"/>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86285B2A-01F7-0640-A8D6-72FAA8BF2D7E}"/>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EFFF5D33-F98D-9D4B-8337-71DECA69305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1698326943"/>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4" r:id="rId4"/>
    <p:sldLayoutId id="2147483685" r:id="rId5"/>
  </p:sldLayoutIdLst>
  <p:hf hdr="0" ftr="0" dt="0"/>
  <p:txStyles>
    <p:titleStyle>
      <a:lvl1pPr algn="l" defTabSz="914377" rtl="0" eaLnBrk="1" latinLnBrk="0" hangingPunct="1">
        <a:spcBef>
          <a:spcPct val="0"/>
        </a:spcBef>
        <a:buNone/>
        <a:defRPr sz="2000" b="1" i="0" kern="1200">
          <a:solidFill>
            <a:schemeClr val="tx2"/>
          </a:solidFill>
          <a:latin typeface="+mn-lt"/>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4192074150"/>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58266131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891666453"/>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CE8DF8F7-4282-A64E-93B3-92116615FB5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54958A00-7275-E948-92EE-68D99A9CF54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30597620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264959585"/>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3" name="Text Box 199">
            <a:extLst>
              <a:ext uri="{FF2B5EF4-FFF2-40B4-BE49-F238E27FC236}">
                <a16:creationId xmlns:a16="http://schemas.microsoft.com/office/drawing/2014/main" id="{37A1086C-4799-A24F-B6F3-63A5FFBE1CF2}"/>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accent1"/>
                </a:solidFill>
                <a:effectLst/>
                <a:latin typeface="Arial" panose="020B0604020202020204" pitchFamily="34" charset="0"/>
                <a:cs typeface="Arial" panose="020B0604020202020204" pitchFamily="34" charset="0"/>
              </a:rPr>
              <a:t>Schulberatungsstelle </a:t>
            </a:r>
            <a:r>
              <a:rPr lang="de-DE" altLang="de-DE" sz="1100" b="1" i="0" dirty="0" err="1">
                <a:solidFill>
                  <a:schemeClr val="accent1"/>
                </a:solidFill>
                <a:effectLst/>
                <a:latin typeface="Arial" panose="020B0604020202020204" pitchFamily="34" charset="0"/>
                <a:cs typeface="Arial" panose="020B0604020202020204" pitchFamily="34" charset="0"/>
              </a:rPr>
              <a:t>Obb</a:t>
            </a:r>
            <a:r>
              <a:rPr lang="de-DE" altLang="de-DE" sz="1100" b="1" i="0" dirty="0">
                <a:solidFill>
                  <a:schemeClr val="accent1"/>
                </a:solidFill>
                <a:effectLst/>
                <a:latin typeface="Arial" panose="020B0604020202020204" pitchFamily="34" charset="0"/>
                <a:cs typeface="Arial" panose="020B0604020202020204" pitchFamily="34" charset="0"/>
              </a:rPr>
              <a:t>.-Ost</a:t>
            </a:r>
          </a:p>
        </p:txBody>
      </p:sp>
      <p:pic>
        <p:nvPicPr>
          <p:cNvPr id="14" name="Grafik 13" descr="Ein Bild, das Essen, Schild enthält.&#10;&#10;Automatisch generierte Beschreibung">
            <a:extLst>
              <a:ext uri="{FF2B5EF4-FFF2-40B4-BE49-F238E27FC236}">
                <a16:creationId xmlns:a16="http://schemas.microsoft.com/office/drawing/2014/main" id="{14A2B64E-38B1-AD46-B845-0E23281C657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1839184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algn="l" defTabSz="914377" rtl="0" eaLnBrk="1" latinLnBrk="0" hangingPunct="1">
        <a:spcBef>
          <a:spcPct val="0"/>
        </a:spcBef>
        <a:buNone/>
        <a:defRPr sz="2000" b="1" i="0" kern="1200">
          <a:solidFill>
            <a:schemeClr val="tx2"/>
          </a:solidFill>
          <a:latin typeface="+mn-lt"/>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3525799132"/>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33909167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hf hd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EBBB91-23C0-2443-BD90-B1F3BA83B3D2}"/>
              </a:ext>
            </a:extLst>
          </p:cNvPr>
          <p:cNvSpPr/>
          <p:nvPr userDrawn="1"/>
        </p:nvSpPr>
        <p:spPr>
          <a:xfrm>
            <a:off x="0" y="-14543"/>
            <a:ext cx="9144000" cy="9225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600" tIns="75600" rIns="75600" bIns="75600" numCol="1" spcCol="0" rtlCol="0" fromWordArt="0" anchor="ctr" anchorCtr="0" forceAA="0" compatLnSpc="1">
            <a:prstTxWarp prst="textNoShape">
              <a:avLst/>
            </a:prstTxWarp>
            <a:noAutofit/>
          </a:bodyPr>
          <a:lstStyle/>
          <a:p>
            <a:pPr algn="ctr"/>
            <a:endParaRPr lang="de-DE" sz="1400" b="1" dirty="0" err="1">
              <a:solidFill>
                <a:schemeClr val="tx2"/>
              </a:solidFill>
            </a:endParaRPr>
          </a:p>
        </p:txBody>
      </p:sp>
      <p:graphicFrame>
        <p:nvGraphicFramePr>
          <p:cNvPr id="5" name="Objekt 4" hidden="1"/>
          <p:cNvGraphicFramePr>
            <a:graphicFrameLocks noChangeAspect="1"/>
          </p:cNvGraphicFramePr>
          <p:nvPr>
            <p:custDataLst>
              <p:tags r:id="rId7"/>
            </p:custDataLst>
            <p:extLst>
              <p:ext uri="{D42A27DB-BD31-4B8C-83A1-F6EECF244321}">
                <p14:modId xmlns:p14="http://schemas.microsoft.com/office/powerpoint/2010/main" val="3740531737"/>
              </p:ext>
            </p:extLst>
          </p:nvPr>
        </p:nvGraphicFramePr>
        <p:xfrm>
          <a:off x="1469" y="1594"/>
          <a:ext cx="1465" cy="1587"/>
        </p:xfrm>
        <a:graphic>
          <a:graphicData uri="http://schemas.openxmlformats.org/presentationml/2006/ole">
            <mc:AlternateContent xmlns:mc="http://schemas.openxmlformats.org/markup-compatibility/2006">
              <mc:Choice xmlns:v="urn:schemas-microsoft-com:vml" Requires="v">
                <p:oleObj name="think-cell Folie" r:id="rId10" imgW="663" imgH="659" progId="TCLayout.ActiveDocument.1">
                  <p:embed/>
                </p:oleObj>
              </mc:Choice>
              <mc:Fallback>
                <p:oleObj name="think-cell Folie" r:id="rId10" imgW="663" imgH="659" progId="TCLayout.ActiveDocument.1">
                  <p:embed/>
                  <p:pic>
                    <p:nvPicPr>
                      <p:cNvPr id="5" name="Objekt 4" hidden="1"/>
                      <p:cNvPicPr/>
                      <p:nvPr/>
                    </p:nvPicPr>
                    <p:blipFill>
                      <a:blip r:embed="rId11"/>
                      <a:stretch>
                        <a:fillRect/>
                      </a:stretch>
                    </p:blipFill>
                    <p:spPr>
                      <a:xfrm>
                        <a:off x="1469" y="1594"/>
                        <a:ext cx="1465" cy="1587"/>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15B00009-6F79-45C4-AC0A-F25C32BBD1FC}"/>
              </a:ext>
            </a:extLst>
          </p:cNvPr>
          <p:cNvSpPr/>
          <p:nvPr>
            <p:custDataLst>
              <p:tags r:id="rId8"/>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2" name="Titelplatzhalter 1"/>
          <p:cNvSpPr>
            <a:spLocks noGrp="1"/>
          </p:cNvSpPr>
          <p:nvPr>
            <p:ph type="title"/>
          </p:nvPr>
        </p:nvSpPr>
        <p:spPr>
          <a:xfrm>
            <a:off x="395288" y="122754"/>
            <a:ext cx="6859481" cy="648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395288" y="1045348"/>
            <a:ext cx="8402091" cy="5047477"/>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p:txBody>
      </p:sp>
      <p:sp>
        <p:nvSpPr>
          <p:cNvPr id="16" name="Rechteck 15" hidden="1">
            <a:extLst>
              <a:ext uri="{FF2B5EF4-FFF2-40B4-BE49-F238E27FC236}">
                <a16:creationId xmlns:a16="http://schemas.microsoft.com/office/drawing/2014/main" id="{ECAA656E-1A25-3640-99EB-9DC0BB00E361}"/>
              </a:ext>
            </a:extLst>
          </p:cNvPr>
          <p:cNvSpPr/>
          <p:nvPr userDrawn="1">
            <p:custDataLst>
              <p:tags r:id="rId9"/>
            </p:custDataLst>
          </p:nvPr>
        </p:nvSpPr>
        <p:spPr>
          <a:xfrm>
            <a:off x="2" y="0"/>
            <a:ext cx="146539" cy="158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1800" b="1" i="0" baseline="0" dirty="0" err="1">
              <a:solidFill>
                <a:schemeClr val="tx2"/>
              </a:solidFill>
              <a:latin typeface="Calibri" panose="020F0502020204030204" pitchFamily="34" charset="0"/>
              <a:ea typeface="+mj-ea"/>
              <a:cs typeface="+mj-cs"/>
              <a:sym typeface="Calibri" panose="020F0502020204030204" pitchFamily="34" charset="0"/>
            </a:endParaRPr>
          </a:p>
        </p:txBody>
      </p:sp>
      <p:sp>
        <p:nvSpPr>
          <p:cNvPr id="18" name="Rectangle 196">
            <a:extLst>
              <a:ext uri="{FF2B5EF4-FFF2-40B4-BE49-F238E27FC236}">
                <a16:creationId xmlns:a16="http://schemas.microsoft.com/office/drawing/2014/main" id="{298FDF8B-30EF-D444-88B7-712BB01BB3BE}"/>
              </a:ext>
            </a:extLst>
          </p:cNvPr>
          <p:cNvSpPr>
            <a:spLocks noChangeArrowheads="1"/>
          </p:cNvSpPr>
          <p:nvPr userDrawn="1"/>
        </p:nvSpPr>
        <p:spPr bwMode="auto">
          <a:xfrm>
            <a:off x="3059907" y="6524625"/>
            <a:ext cx="6084094" cy="333375"/>
          </a:xfrm>
          <a:prstGeom prst="rect">
            <a:avLst/>
          </a:prstGeom>
          <a:solidFill>
            <a:schemeClr val="accent4"/>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a:p>
        </p:txBody>
      </p:sp>
      <p:sp>
        <p:nvSpPr>
          <p:cNvPr id="22" name="Rectangle 195">
            <a:extLst>
              <a:ext uri="{FF2B5EF4-FFF2-40B4-BE49-F238E27FC236}">
                <a16:creationId xmlns:a16="http://schemas.microsoft.com/office/drawing/2014/main" id="{6C9CB6BC-9A08-904E-9832-2761930A59EB}"/>
              </a:ext>
            </a:extLst>
          </p:cNvPr>
          <p:cNvSpPr>
            <a:spLocks noChangeArrowheads="1"/>
          </p:cNvSpPr>
          <p:nvPr userDrawn="1"/>
        </p:nvSpPr>
        <p:spPr bwMode="auto">
          <a:xfrm>
            <a:off x="1" y="6526212"/>
            <a:ext cx="3059906" cy="331787"/>
          </a:xfrm>
          <a:prstGeom prst="rect">
            <a:avLst/>
          </a:prstGeom>
          <a:solidFill>
            <a:schemeClr val="accent3"/>
          </a:solidFill>
          <a:ln>
            <a:noFill/>
          </a:ln>
          <a:effectLst/>
        </p:spPr>
        <p:txBody>
          <a:bodyPr wrap="none" anchor="ctr"/>
          <a:lstStyle>
            <a:lvl1pPr algn="ctr">
              <a:spcBef>
                <a:spcPct val="50000"/>
              </a:spcBef>
              <a:defRPr>
                <a:solidFill>
                  <a:schemeClr val="tx1"/>
                </a:solidFill>
                <a:latin typeface="Times New Roman" panose="02020603050405020304" pitchFamily="18" charset="0"/>
              </a:defRPr>
            </a:lvl1pPr>
            <a:lvl2pPr marL="742950" indent="-285750" algn="ctr">
              <a:spcBef>
                <a:spcPct val="50000"/>
              </a:spcBef>
              <a:defRPr>
                <a:solidFill>
                  <a:schemeClr val="tx1"/>
                </a:solidFill>
                <a:latin typeface="Times New Roman" panose="02020603050405020304" pitchFamily="18" charset="0"/>
              </a:defRPr>
            </a:lvl2pPr>
            <a:lvl3pPr marL="1143000" indent="-228600" algn="ctr">
              <a:spcBef>
                <a:spcPct val="50000"/>
              </a:spcBef>
              <a:defRPr>
                <a:solidFill>
                  <a:schemeClr val="tx1"/>
                </a:solidFill>
                <a:latin typeface="Times New Roman" panose="02020603050405020304" pitchFamily="18" charset="0"/>
              </a:defRPr>
            </a:lvl3pPr>
            <a:lvl4pPr marL="1600200" indent="-228600" algn="ctr">
              <a:spcBef>
                <a:spcPct val="50000"/>
              </a:spcBef>
              <a:defRPr>
                <a:solidFill>
                  <a:schemeClr val="tx1"/>
                </a:solidFill>
                <a:latin typeface="Times New Roman" panose="02020603050405020304" pitchFamily="18" charset="0"/>
              </a:defRPr>
            </a:lvl4pPr>
            <a:lvl5pPr marL="2057400" indent="-228600" algn="ctr">
              <a:spcBef>
                <a:spcPct val="50000"/>
              </a:spcBef>
              <a:defRPr>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a:solidFill>
                  <a:schemeClr val="tx1"/>
                </a:solidFill>
                <a:latin typeface="Times New Roman" panose="02020603050405020304" pitchFamily="18" charset="0"/>
              </a:defRPr>
            </a:lvl9pPr>
          </a:lstStyle>
          <a:p>
            <a:endParaRPr lang="de-DE" altLang="de-DE" sz="1800" dirty="0"/>
          </a:p>
        </p:txBody>
      </p:sp>
      <p:sp>
        <p:nvSpPr>
          <p:cNvPr id="25" name="Text Box 199">
            <a:extLst>
              <a:ext uri="{FF2B5EF4-FFF2-40B4-BE49-F238E27FC236}">
                <a16:creationId xmlns:a16="http://schemas.microsoft.com/office/drawing/2014/main" id="{0A93B3CB-52FF-4746-997F-58FFC25F44E6}"/>
              </a:ext>
            </a:extLst>
          </p:cNvPr>
          <p:cNvSpPr txBox="1">
            <a:spLocks noChangeArrowheads="1"/>
          </p:cNvSpPr>
          <p:nvPr userDrawn="1"/>
        </p:nvSpPr>
        <p:spPr bwMode="auto">
          <a:xfrm>
            <a:off x="3275410" y="6607467"/>
            <a:ext cx="4824982"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tx2"/>
                </a:solidFill>
                <a:effectLst/>
                <a:latin typeface="Arial" panose="020B0604020202020204" pitchFamily="34" charset="0"/>
                <a:cs typeface="Arial" panose="020B0604020202020204" pitchFamily="34" charset="0"/>
              </a:rPr>
              <a:t>Der Übertritt an die weiterführenden Schulen</a:t>
            </a:r>
          </a:p>
        </p:txBody>
      </p:sp>
      <p:sp>
        <p:nvSpPr>
          <p:cNvPr id="8" name="Foliennummernplatzhalter 7">
            <a:extLst>
              <a:ext uri="{FF2B5EF4-FFF2-40B4-BE49-F238E27FC236}">
                <a16:creationId xmlns:a16="http://schemas.microsoft.com/office/drawing/2014/main" id="{B364E1BB-463D-9C45-AE79-A9B609D57EDF}"/>
              </a:ext>
            </a:extLst>
          </p:cNvPr>
          <p:cNvSpPr>
            <a:spLocks noGrp="1"/>
          </p:cNvSpPr>
          <p:nvPr>
            <p:ph type="sldNum" sz="quarter" idx="4"/>
          </p:nvPr>
        </p:nvSpPr>
        <p:spPr>
          <a:xfrm>
            <a:off x="8100392" y="6598500"/>
            <a:ext cx="666180" cy="187211"/>
          </a:xfrm>
          <a:prstGeom prst="rect">
            <a:avLst/>
          </a:prstGeom>
        </p:spPr>
        <p:txBody>
          <a:bodyPr vert="horz" lIns="0" tIns="0" rIns="0" bIns="0" rtlCol="0" anchor="ctr"/>
          <a:lstStyle>
            <a:lvl1pPr algn="r">
              <a:defRPr sz="1100" b="1" i="0">
                <a:solidFill>
                  <a:schemeClr val="tx2"/>
                </a:solidFill>
                <a:latin typeface="Arial" panose="020B0604020202020204" pitchFamily="34" charset="0"/>
                <a:cs typeface="Arial" panose="020B0604020202020204" pitchFamily="34" charset="0"/>
              </a:defRPr>
            </a:lvl1pPr>
          </a:lstStyle>
          <a:p>
            <a:fld id="{8C64713B-5F6B-B14E-A375-FB73041371F3}" type="slidenum">
              <a:rPr lang="de-DE" smtClean="0"/>
              <a:pPr/>
              <a:t>‹Nr.›</a:t>
            </a:fld>
            <a:endParaRPr lang="de-DE" dirty="0"/>
          </a:p>
        </p:txBody>
      </p:sp>
      <p:sp>
        <p:nvSpPr>
          <p:cNvPr id="14" name="Text Box 199">
            <a:extLst>
              <a:ext uri="{FF2B5EF4-FFF2-40B4-BE49-F238E27FC236}">
                <a16:creationId xmlns:a16="http://schemas.microsoft.com/office/drawing/2014/main" id="{98DFF9C9-F3FB-C548-8F0C-0FB798F6323F}"/>
              </a:ext>
            </a:extLst>
          </p:cNvPr>
          <p:cNvSpPr txBox="1">
            <a:spLocks noChangeArrowheads="1"/>
          </p:cNvSpPr>
          <p:nvPr userDrawn="1"/>
        </p:nvSpPr>
        <p:spPr bwMode="auto">
          <a:xfrm>
            <a:off x="395288" y="6606674"/>
            <a:ext cx="2502693" cy="16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6796" dir="1593903" algn="ctr" rotWithShape="0">
                    <a:schemeClr val="bg2"/>
                  </a:outerShdw>
                </a:effectLst>
              </a14:hiddenEffects>
            </a:ext>
          </a:extLst>
        </p:spPr>
        <p:txBody>
          <a:bodyPr wrap="square" lIns="0" tIns="0" rIns="0" bIns="0" anchor="ctr" anchorCtr="0">
            <a:spAutoFit/>
          </a:bodyPr>
          <a:lstStyle/>
          <a:p>
            <a:pPr eaLnBrk="1" hangingPunct="1">
              <a:spcBef>
                <a:spcPct val="50000"/>
              </a:spcBef>
              <a:defRPr/>
            </a:pPr>
            <a:r>
              <a:rPr lang="de-DE" altLang="de-DE" sz="1100" b="1" i="0" dirty="0">
                <a:solidFill>
                  <a:schemeClr val="bg1"/>
                </a:solidFill>
                <a:effectLst/>
                <a:latin typeface="Arial" panose="020B0604020202020204" pitchFamily="34" charset="0"/>
                <a:cs typeface="Arial" panose="020B0604020202020204" pitchFamily="34" charset="0"/>
              </a:rPr>
              <a:t>Schulberatungsstelle </a:t>
            </a:r>
            <a:r>
              <a:rPr lang="de-DE" altLang="de-DE" sz="1100" b="1" i="0" dirty="0" err="1">
                <a:solidFill>
                  <a:schemeClr val="bg1"/>
                </a:solidFill>
                <a:effectLst/>
                <a:latin typeface="Arial" panose="020B0604020202020204" pitchFamily="34" charset="0"/>
                <a:cs typeface="Arial" panose="020B0604020202020204" pitchFamily="34" charset="0"/>
              </a:rPr>
              <a:t>Obb</a:t>
            </a:r>
            <a:r>
              <a:rPr lang="de-DE" altLang="de-DE" sz="1100" b="1" i="0" dirty="0">
                <a:solidFill>
                  <a:schemeClr val="bg1"/>
                </a:solidFill>
                <a:effectLst/>
                <a:latin typeface="Arial" panose="020B0604020202020204" pitchFamily="34" charset="0"/>
                <a:cs typeface="Arial" panose="020B0604020202020204" pitchFamily="34" charset="0"/>
              </a:rPr>
              <a:t>.-Ost</a:t>
            </a:r>
          </a:p>
        </p:txBody>
      </p:sp>
      <p:pic>
        <p:nvPicPr>
          <p:cNvPr id="17" name="Grafik 16" descr="Ein Bild, das Essen, Schild enthält.&#10;&#10;Automatisch generierte Beschreibung">
            <a:extLst>
              <a:ext uri="{FF2B5EF4-FFF2-40B4-BE49-F238E27FC236}">
                <a16:creationId xmlns:a16="http://schemas.microsoft.com/office/drawing/2014/main" id="{5D8C5C6A-C055-F943-A637-86D5CD9B7E6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4395" y="194913"/>
            <a:ext cx="938194" cy="504000"/>
          </a:xfrm>
          <a:prstGeom prst="rect">
            <a:avLst/>
          </a:prstGeom>
        </p:spPr>
      </p:pic>
    </p:spTree>
    <p:extLst>
      <p:ext uri="{BB962C8B-B14F-4D97-AF65-F5344CB8AC3E}">
        <p14:creationId xmlns:p14="http://schemas.microsoft.com/office/powerpoint/2010/main" val="22257843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hf hdr="0" dt="0"/>
  <p:txStyles>
    <p:title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p:titleStyle>
    <p:body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indent="0" algn="l" defTabSz="914377" rtl="0" eaLnBrk="1" latinLnBrk="0" hangingPunct="1">
        <a:spcBef>
          <a:spcPct val="20000"/>
        </a:spcBef>
        <a:defRPr sz="1400" kern="1200">
          <a:solidFill>
            <a:schemeClr val="tx2"/>
          </a:solidFill>
          <a:latin typeface="+mn-lt"/>
          <a:ea typeface="+mn-ea"/>
          <a:cs typeface="+mn-cs"/>
        </a:defRPr>
      </a:lvl1pPr>
      <a:lvl2pPr marL="179996" indent="-179996" algn="l" defTabSz="914377" rtl="0" eaLnBrk="1" latinLnBrk="0" hangingPunct="1">
        <a:spcBef>
          <a:spcPct val="20000"/>
        </a:spcBef>
        <a:buClr>
          <a:schemeClr val="tx2"/>
        </a:buClr>
        <a:buFont typeface="Wingdings 2" panose="05020102010507070707" pitchFamily="18" charset="2"/>
        <a:buChar char=""/>
        <a:defRPr sz="1400" kern="1200">
          <a:solidFill>
            <a:schemeClr val="tx2"/>
          </a:solidFill>
          <a:latin typeface="+mn-lt"/>
          <a:ea typeface="+mn-ea"/>
          <a:cs typeface="+mn-cs"/>
        </a:defRPr>
      </a:lvl2pPr>
      <a:lvl3pPr marL="359991" indent="-179996" algn="l" defTabSz="914377" rtl="0" eaLnBrk="1" latinLnBrk="0" hangingPunct="1">
        <a:spcBef>
          <a:spcPct val="20000"/>
        </a:spcBef>
        <a:buClr>
          <a:schemeClr val="tx2"/>
        </a:buClr>
        <a:buFont typeface="Wingdings" panose="05000000000000000000" pitchFamily="2" charset="2"/>
        <a:buChar char=""/>
        <a:defRPr sz="1400" kern="1200">
          <a:solidFill>
            <a:schemeClr val="tx2"/>
          </a:solidFill>
          <a:latin typeface="+mn-lt"/>
          <a:ea typeface="+mn-ea"/>
          <a:cs typeface="+mn-cs"/>
        </a:defRPr>
      </a:lvl3pPr>
      <a:lvl4pPr marL="539987" indent="-179996" algn="l" defTabSz="914377" rtl="0" eaLnBrk="1" latinLnBrk="0" hangingPunct="1">
        <a:spcBef>
          <a:spcPct val="20000"/>
        </a:spcBef>
        <a:buClr>
          <a:schemeClr val="tx2"/>
        </a:buClr>
        <a:buFont typeface="Calibri" panose="020F0502020204030204" pitchFamily="34" charset="0"/>
        <a:buChar char="-"/>
        <a:defRPr sz="1400" kern="1200">
          <a:solidFill>
            <a:schemeClr val="tx2"/>
          </a:solidFill>
          <a:latin typeface="+mn-lt"/>
          <a:ea typeface="+mn-ea"/>
          <a:cs typeface="+mn-cs"/>
        </a:defRPr>
      </a:lvl4pPr>
      <a:lvl5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5pPr>
      <a:lvl6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6pPr>
      <a:lvl7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2064">
          <p15:clr>
            <a:srgbClr val="9FCC3B"/>
          </p15:clr>
        </p15:guide>
        <p15:guide id="12" pos="4717">
          <p15:clr>
            <a:srgbClr val="9FCC3B"/>
          </p15:clr>
        </p15:guide>
        <p15:guide id="14" pos="1927">
          <p15:clr>
            <a:srgbClr val="9FCC3B"/>
          </p15:clr>
        </p15:guide>
        <p15:guide id="15" pos="4581">
          <p15:clr>
            <a:srgbClr val="9FCC3B"/>
          </p15:clr>
        </p15:guide>
        <p15:guide id="19" pos="2948">
          <p15:clr>
            <a:srgbClr val="F26B43"/>
          </p15:clr>
        </p15:guide>
        <p15:guide id="21" pos="2812">
          <p15:clr>
            <a:srgbClr val="F26B43"/>
          </p15:clr>
        </p15:guide>
        <p15:guide id="22" pos="3697">
          <p15:clr>
            <a:srgbClr val="9FCC3B"/>
          </p15:clr>
        </p15:guide>
        <p15:guide id="23" pos="1156">
          <p15:clr>
            <a:srgbClr val="9FCC3B"/>
          </p15:clr>
        </p15:guide>
        <p15:guide id="24" pos="1020">
          <p15:clr>
            <a:srgbClr val="9FCC3B"/>
          </p15:clr>
        </p15:guide>
        <p15:guide id="25" pos="3833">
          <p15:clr>
            <a:srgbClr val="9FCC3B"/>
          </p15:clr>
        </p15:guide>
        <p15:guide id="26" pos="249">
          <p15:clr>
            <a:srgbClr val="F26B43"/>
          </p15:clr>
        </p15:guide>
        <p15:guide id="27" pos="5534">
          <p15:clr>
            <a:srgbClr val="F26B43"/>
          </p15:clr>
        </p15:guide>
        <p15:guide id="29" orient="horz" pos="300">
          <p15:clr>
            <a:srgbClr val="9FCC3B"/>
          </p15:clr>
        </p15:guide>
        <p15:guide id="30" orient="horz" pos="572">
          <p15:clr>
            <a:srgbClr val="9FCC3B"/>
          </p15:clr>
        </p15:guide>
        <p15:guide id="32" orient="horz" pos="28">
          <p15:clr>
            <a:srgbClr val="9FCC3B"/>
          </p15:clr>
        </p15:guide>
        <p15:guide id="33" orient="horz" pos="845">
          <p15:clr>
            <a:srgbClr val="9FCC3B"/>
          </p15:clr>
        </p15:guide>
        <p15:guide id="34" orient="horz" pos="1389">
          <p15:clr>
            <a:srgbClr val="9FCC3B"/>
          </p15:clr>
        </p15:guide>
        <p15:guide id="35" orient="horz" pos="1661">
          <p15:clr>
            <a:srgbClr val="9FCC3B"/>
          </p15:clr>
        </p15:guide>
        <p15:guide id="36" orient="horz" pos="1933">
          <p15:clr>
            <a:srgbClr val="9FCC3B"/>
          </p15:clr>
        </p15:guide>
        <p15:guide id="37" orient="horz" pos="2205">
          <p15:clr>
            <a:srgbClr val="9FCC3B"/>
          </p15:clr>
        </p15:guide>
        <p15:guide id="38" orient="horz" pos="2478">
          <p15:clr>
            <a:srgbClr val="9FCC3B"/>
          </p15:clr>
        </p15:guide>
        <p15:guide id="39" orient="horz" pos="2750">
          <p15:clr>
            <a:srgbClr val="9FCC3B"/>
          </p15:clr>
        </p15:guide>
        <p15:guide id="40" orient="horz" pos="3022">
          <p15:clr>
            <a:srgbClr val="9FCC3B"/>
          </p15:clr>
        </p15:guide>
        <p15:guide id="42" orient="horz" pos="3294">
          <p15:clr>
            <a:srgbClr val="9FCC3B"/>
          </p15:clr>
        </p15:guide>
        <p15:guide id="43" orient="horz" pos="3566">
          <p15:clr>
            <a:srgbClr val="9FCC3B"/>
          </p15:clr>
        </p15:guide>
        <p15:guide id="44" orient="horz" pos="1117">
          <p15:clr>
            <a:srgbClr val="9FCC3B"/>
          </p15:clr>
        </p15:guide>
        <p15:guide id="45" orient="horz" pos="3838">
          <p15:clr>
            <a:srgbClr val="9FCC3B"/>
          </p15:clr>
        </p15:guide>
        <p15:guide id="46" orient="horz" pos="4110">
          <p15:clr>
            <a:srgbClr val="9FCC3B"/>
          </p15:clr>
        </p15:guide>
        <p15:guide id="4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13.png"/><Relationship Id="rId12"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23.png"/><Relationship Id="rId5" Type="http://schemas.openxmlformats.org/officeDocument/2006/relationships/slide" Target="slide19.xml"/><Relationship Id="rId10" Type="http://schemas.openxmlformats.org/officeDocument/2006/relationships/slide" Target="slide2.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40.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slide" Target="slide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68.xml"/><Relationship Id="rId3" Type="http://schemas.openxmlformats.org/officeDocument/2006/relationships/image" Target="../media/image6.png"/><Relationship Id="rId7" Type="http://schemas.openxmlformats.org/officeDocument/2006/relationships/slide" Target="slide2.xml"/><Relationship Id="rId12"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60.xml"/><Relationship Id="rId5" Type="http://schemas.openxmlformats.org/officeDocument/2006/relationships/slide" Target="slide3.xml"/><Relationship Id="rId10" Type="http://schemas.openxmlformats.org/officeDocument/2006/relationships/slide" Target="slide39.xml"/><Relationship Id="rId4" Type="http://schemas.openxmlformats.org/officeDocument/2006/relationships/slide" Target="slide4.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40.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hyperlink" Target="https://www.isb.bayern.de/realschule/leistungserhebungen/probeunterricht-realschule/" TargetMode="External"/><Relationship Id="rId7" Type="http://schemas.openxmlformats.org/officeDocument/2006/relationships/image" Target="../media/image1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hyperlink" Target="https://www.isb.bayern.de/gymnasium/leistungserhebungen/probeunterricht-gymnasium/" TargetMode="External"/></Relationships>
</file>

<file path=ppt/slides/_rels/slide2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1.xml"/><Relationship Id="rId7"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slide" Target="slide26.xml"/><Relationship Id="rId11" Type="http://schemas.openxmlformats.org/officeDocument/2006/relationships/slide" Target="slide30.xml"/><Relationship Id="rId5" Type="http://schemas.openxmlformats.org/officeDocument/2006/relationships/slide" Target="slide24.xml"/><Relationship Id="rId10" Type="http://schemas.openxmlformats.org/officeDocument/2006/relationships/slide" Target="slide2.xml"/><Relationship Id="rId4" Type="http://schemas.openxmlformats.org/officeDocument/2006/relationships/slide" Target="slide23.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slide" Target="slide2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slide" Target="slide2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9.png"/><Relationship Id="rId7"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slide" Target="slide2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7.xml"/><Relationship Id="rId6" Type="http://schemas.openxmlformats.org/officeDocument/2006/relationships/slide" Target="slide2.xml"/><Relationship Id="rId5" Type="http://schemas.openxmlformats.org/officeDocument/2006/relationships/slide" Target="slide2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slide" Target="slide22.xml"/><Relationship Id="rId5" Type="http://schemas.openxmlformats.org/officeDocument/2006/relationships/image" Target="../media/image27.png"/><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hyperlink" Target="https://schulamt-erding.de/index.php/schulen/mittelschulen" TargetMode="External"/><Relationship Id="rId3" Type="http://schemas.openxmlformats.org/officeDocument/2006/relationships/slide" Target="slide2.xml"/><Relationship Id="rId7" Type="http://schemas.openxmlformats.org/officeDocument/2006/relationships/hyperlink" Target="https://schulamt-erding.de/index.php/schulen/grund-und-mittelschulen" TargetMode="External"/><Relationship Id="rId2" Type="http://schemas.openxmlformats.org/officeDocument/2006/relationships/image" Target="../media/image28.png"/><Relationship Id="rId1" Type="http://schemas.openxmlformats.org/officeDocument/2006/relationships/slideLayout" Target="../slideLayouts/slideLayout27.xml"/><Relationship Id="rId6" Type="http://schemas.openxmlformats.org/officeDocument/2006/relationships/hyperlink" Target="https://schulamt-erding.de/index.php/schulen/mittelschulverbuende" TargetMode="External"/><Relationship Id="rId5" Type="http://schemas.openxmlformats.org/officeDocument/2006/relationships/image" Target="../media/image29.png"/><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10.png"/><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8.png"/><Relationship Id="rId10" Type="http://schemas.openxmlformats.org/officeDocument/2006/relationships/slide" Target="slide5.xml"/><Relationship Id="rId4" Type="http://schemas.openxmlformats.org/officeDocument/2006/relationships/image" Target="../media/image7.png"/><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27.xml"/><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4.xml"/><Relationship Id="rId7" Type="http://schemas.openxmlformats.org/officeDocument/2006/relationships/slide" Target="slide22.xml"/><Relationship Id="rId2" Type="http://schemas.openxmlformats.org/officeDocument/2006/relationships/slide" Target="slide36.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2.xml"/><Relationship Id="rId4" Type="http://schemas.openxmlformats.org/officeDocument/2006/relationships/slide" Target="slide33.xml"/><Relationship Id="rId9"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3.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4.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1.xml"/><Relationship Id="rId1" Type="http://schemas.openxmlformats.org/officeDocument/2006/relationships/slideLayout" Target="../slideLayouts/slideLayout22.xml"/><Relationship Id="rId5" Type="http://schemas.openxmlformats.org/officeDocument/2006/relationships/slide" Target="slide35.xml"/><Relationship Id="rId4" Type="http://schemas.openxmlformats.org/officeDocument/2006/relationships/slide" Target="slide36.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6.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7.xml"/><Relationship Id="rId1" Type="http://schemas.openxmlformats.org/officeDocument/2006/relationships/slideLayout" Target="../slideLayouts/slideLayout2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38.xm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slide" Target="slide2.xml"/><Relationship Id="rId5" Type="http://schemas.openxmlformats.org/officeDocument/2006/relationships/slide" Target="slide3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png"/><Relationship Id="rId7" Type="http://schemas.openxmlformats.org/officeDocument/2006/relationships/slide" Target="slide37.xml"/><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slide" Target="slide2.xml"/><Relationship Id="rId4" Type="http://schemas.openxmlformats.org/officeDocument/2006/relationships/slide" Target="slide31.xml"/></Relationships>
</file>

<file path=ppt/slides/_rels/slide39.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0.xml"/><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slide" Target="slide45.xml"/><Relationship Id="rId11" Type="http://schemas.openxmlformats.org/officeDocument/2006/relationships/slide" Target="slide2.xml"/><Relationship Id="rId5" Type="http://schemas.openxmlformats.org/officeDocument/2006/relationships/slide" Target="slide42.xml"/><Relationship Id="rId10" Type="http://schemas.openxmlformats.org/officeDocument/2006/relationships/slide" Target="slide48.xml"/><Relationship Id="rId4" Type="http://schemas.openxmlformats.org/officeDocument/2006/relationships/slide" Target="slide41.xml"/><Relationship Id="rId9" Type="http://schemas.openxmlformats.org/officeDocument/2006/relationships/slide" Target="slide4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slide" Target="slide2.xml"/><Relationship Id="rId4"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slide" Target="slide39.xml"/><Relationship Id="rId5" Type="http://schemas.openxmlformats.org/officeDocument/2006/relationships/slide" Target="slide46.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slide" Target="slide2.xml"/><Relationship Id="rId4" Type="http://schemas.openxmlformats.org/officeDocument/2006/relationships/slide" Target="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slide" Target="slide2.xml"/><Relationship Id="rId5" Type="http://schemas.openxmlformats.org/officeDocument/2006/relationships/slide" Target="slide39.xml"/><Relationship Id="rId4" Type="http://schemas.openxmlformats.org/officeDocument/2006/relationships/hyperlink" Target="https://www.km.bayern.de/eltern/schularten/uebertritt-schulartwechsel.html"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realschule-erding.de/infoabend/" TargetMode="External"/><Relationship Id="rId3" Type="http://schemas.openxmlformats.org/officeDocument/2006/relationships/image" Target="../media/image25.png"/><Relationship Id="rId7" Type="http://schemas.openxmlformats.org/officeDocument/2006/relationships/hyperlink" Target="https://www.realschule-erding.de/anmeldung/" TargetMode="External"/><Relationship Id="rId12" Type="http://schemas.openxmlformats.org/officeDocument/2006/relationships/image" Target="../media/image350.png"/><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hyperlink" Target="http://www.mrs-erding.de/index.php?id=107" TargetMode="External"/><Relationship Id="rId11" Type="http://schemas.openxmlformats.org/officeDocument/2006/relationships/slide" Target="slide39.xml"/><Relationship Id="rId5" Type="http://schemas.openxmlformats.org/officeDocument/2006/relationships/hyperlink" Target="http://www.mrs-erding.de/" TargetMode="External"/><Relationship Id="rId10" Type="http://schemas.openxmlformats.org/officeDocument/2006/relationships/image" Target="../media/image37.png"/><Relationship Id="rId4" Type="http://schemas.openxmlformats.org/officeDocument/2006/relationships/hyperlink" Target="http://www.mrs-erding.de/fileadmin/Redaktion/2020-21/Schulwerbung/UEbertritt21_22kl2.pdf" TargetMode="External"/><Relationship Id="rId9"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slide" Target="slide50.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hyperlink" Target="https://youtu.be/BVB0vAIaM8I" TargetMode="External"/><Relationship Id="rId5" Type="http://schemas.openxmlformats.org/officeDocument/2006/relationships/hyperlink" Target="https://www.youtube.com/watch?v=GpE6oR6Ebw4&amp;feature=emb_title" TargetMode="External"/><Relationship Id="rId10" Type="http://schemas.openxmlformats.org/officeDocument/2006/relationships/image" Target="../media/image350.png"/><Relationship Id="rId4" Type="http://schemas.openxmlformats.org/officeDocument/2006/relationships/hyperlink" Target="https://www.realschule-oberding.de/index.php/eltern/uebertritt" TargetMode="External"/><Relationship Id="rId9" Type="http://schemas.openxmlformats.org/officeDocument/2006/relationships/slide" Target="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hyperlink" Target="http://www.rstaufkirchen.de/" TargetMode="External"/><Relationship Id="rId3" Type="http://schemas.openxmlformats.org/officeDocument/2006/relationships/image" Target="../media/image25.png"/><Relationship Id="rId7" Type="http://schemas.openxmlformats.org/officeDocument/2006/relationships/hyperlink" Target="http://www.rstaufkirchen.de/index.php/navigieren/sich-informieren" TargetMode="Externa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hyperlink" Target="http://www.rstaufkirchen.de/images/flyer/Flyer_Probeunterricht_2021" TargetMode="External"/><Relationship Id="rId5" Type="http://schemas.openxmlformats.org/officeDocument/2006/relationships/hyperlink" Target="http://www.rstaufkirchen.de/images/formulare/Online_Anmeldeformular_4Jgst_21_22.pdf" TargetMode="External"/><Relationship Id="rId10" Type="http://schemas.openxmlformats.org/officeDocument/2006/relationships/slide" Target="slide2.xml"/><Relationship Id="rId4" Type="http://schemas.openxmlformats.org/officeDocument/2006/relationships/hyperlink" Target="http://www.rstaufkirchen.de/images/flyer/Flyer_uebertritt_fuer_SJ_2022" TargetMode="External"/><Relationship Id="rId9" Type="http://schemas.openxmlformats.org/officeDocument/2006/relationships/slide" Target="slide39.xml"/></Relationships>
</file>

<file path=ppt/slides/_rels/slide51.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 Target="slide52.xml"/><Relationship Id="rId7"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slide" Target="slide55.xml"/><Relationship Id="rId11" Type="http://schemas.openxmlformats.org/officeDocument/2006/relationships/slide" Target="slide2.xml"/><Relationship Id="rId5" Type="http://schemas.openxmlformats.org/officeDocument/2006/relationships/slide" Target="slide54.xml"/><Relationship Id="rId10" Type="http://schemas.openxmlformats.org/officeDocument/2006/relationships/slide" Target="slide57.xml"/><Relationship Id="rId4" Type="http://schemas.openxmlformats.org/officeDocument/2006/relationships/slide" Target="slide53.xml"/><Relationship Id="rId9" Type="http://schemas.openxmlformats.org/officeDocument/2006/relationships/slide" Target="slide24.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slide" Target="slide51.xml"/><Relationship Id="rId5" Type="http://schemas.openxmlformats.org/officeDocument/2006/relationships/slide" Target="slide5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image" Target="../media/image400.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slide" Target="slide55.xml"/><Relationship Id="rId5" Type="http://schemas.openxmlformats.org/officeDocument/2006/relationships/image" Target="../media/image41.png"/><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image" Target="../media/image25.png"/><Relationship Id="rId7" Type="http://schemas.openxmlformats.org/officeDocument/2006/relationships/hyperlink" Target="https://kagerd.eltern-portal.org/anmeldung"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hyperlink" Target="https://kag-erding.de/unsere-schule/service/tag-der-offenen-tuer-2020#c3466" TargetMode="External"/><Relationship Id="rId5" Type="http://schemas.openxmlformats.org/officeDocument/2006/relationships/hyperlink" Target="https://kag-erding.de/unsere-schule/service/tag-der-offenen-tuer-2020#c3465" TargetMode="External"/><Relationship Id="rId10" Type="http://schemas.openxmlformats.org/officeDocument/2006/relationships/slide" Target="slide2.xml"/><Relationship Id="rId4" Type="http://schemas.openxmlformats.org/officeDocument/2006/relationships/hyperlink" Target="https://kag-erding.de/unsere-schule/service/uebertritt-2021" TargetMode="External"/><Relationship Id="rId9" Type="http://schemas.openxmlformats.org/officeDocument/2006/relationships/slide" Target="slide51.xml"/></Relationships>
</file>

<file path=ppt/slides/_rels/slide58.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25.png"/><Relationship Id="rId7" Type="http://schemas.openxmlformats.org/officeDocument/2006/relationships/slide" Target="slide59.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hyperlink" Target="https://www.afg-erding.de/index.php/terminliste-zukuenfig.html" TargetMode="External"/><Relationship Id="rId5" Type="http://schemas.openxmlformats.org/officeDocument/2006/relationships/hyperlink" Target="https://www.afg-erding.de/index.php/schullaufbahnberatung.html" TargetMode="External"/><Relationship Id="rId4" Type="http://schemas.openxmlformats.org/officeDocument/2006/relationships/hyperlink" Target="https://www.afg-erding.de/index.php/uebertritt.html" TargetMode="External"/><Relationship Id="rId9"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slide" Target="slide51.xml"/><Relationship Id="rId4" Type="http://schemas.openxmlformats.org/officeDocument/2006/relationships/hyperlink" Target="https://www.gymnasiumdorfen.de/unsere-schule/bekanntmachungen/aufnahme/?L=6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slide" Target="slide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1.xml"/><Relationship Id="rId7" Type="http://schemas.openxmlformats.org/officeDocument/2006/relationships/slide" Target="slide65.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64.xml"/><Relationship Id="rId4" Type="http://schemas.openxmlformats.org/officeDocument/2006/relationships/slide" Target="slide63.xml"/><Relationship Id="rId9"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slide" Target="slide62.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2.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43.png"/><Relationship Id="rId7"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1.xml"/><Relationship Id="rId4" Type="http://schemas.openxmlformats.org/officeDocument/2006/relationships/slide" Target="slide64.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slide" Target="slide62.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5.xml.rels><?xml version="1.0" encoding="UTF-8" standalone="yes"?>
<Relationships xmlns="http://schemas.openxmlformats.org/package/2006/relationships"><Relationship Id="rId8" Type="http://schemas.openxmlformats.org/officeDocument/2006/relationships/slide" Target="slide66.xml"/><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60.xml"/><Relationship Id="rId5" Type="http://schemas.openxmlformats.org/officeDocument/2006/relationships/slide" Target="slide51.x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60.xml"/><Relationship Id="rId4" Type="http://schemas.openxmlformats.org/officeDocument/2006/relationships/slide" Target="slide51.xml"/></Relationships>
</file>

<file path=ppt/slides/_rels/slide6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5.png"/><Relationship Id="rId7" Type="http://schemas.openxmlformats.org/officeDocument/2006/relationships/slide" Target="slide60.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slide" Target="slide51.xml"/><Relationship Id="rId5" Type="http://schemas.openxmlformats.org/officeDocument/2006/relationships/hyperlink" Target="mailto:bernhard.schuster@fosbos-erding.de" TargetMode="External"/><Relationship Id="rId4" Type="http://schemas.openxmlformats.org/officeDocument/2006/relationships/hyperlink" Target="mailto:franz.konrad@bs-ed.d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7.png"/><Relationship Id="rId4" Type="http://schemas.openxmlformats.org/officeDocument/2006/relationships/image" Target="../media/image46.png"/></Relationships>
</file>

<file path=ppt/slides/_rels/slide6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slide" Target="slide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13.xml"/><Relationship Id="rId10" Type="http://schemas.openxmlformats.org/officeDocument/2006/relationships/image" Target="../media/image140.png"/><Relationship Id="rId4" Type="http://schemas.openxmlformats.org/officeDocument/2006/relationships/slide" Target="slide11.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C7C074F1-70CB-EA4D-843B-3DECD3D2197D}"/>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3488" t="34073" r="-28" b="10596"/>
          <a:stretch/>
        </p:blipFill>
        <p:spPr>
          <a:xfrm>
            <a:off x="5580112" y="2231700"/>
            <a:ext cx="2872947" cy="1296000"/>
          </a:xfrm>
        </p:spPr>
      </p:pic>
      <p:sp>
        <p:nvSpPr>
          <p:cNvPr id="3" name="Textplatzhalter 2">
            <a:extLst>
              <a:ext uri="{FF2B5EF4-FFF2-40B4-BE49-F238E27FC236}">
                <a16:creationId xmlns:a16="http://schemas.microsoft.com/office/drawing/2014/main" id="{01D03415-3B0F-F143-A69C-D960EC9AD6AB}"/>
              </a:ext>
            </a:extLst>
          </p:cNvPr>
          <p:cNvSpPr>
            <a:spLocks noGrp="1"/>
          </p:cNvSpPr>
          <p:nvPr>
            <p:ph type="body" sz="quarter" idx="14"/>
          </p:nvPr>
        </p:nvSpPr>
        <p:spPr/>
        <p:txBody>
          <a:bodyPr/>
          <a:lstStyle/>
          <a:p>
            <a:r>
              <a:rPr lang="de-DE" dirty="0"/>
              <a:t>Der Übertritt an die</a:t>
            </a:r>
            <a:br>
              <a:rPr lang="de-DE" dirty="0"/>
            </a:br>
            <a:r>
              <a:rPr lang="de-DE" dirty="0"/>
              <a:t>weiterführenden Schulen</a:t>
            </a:r>
          </a:p>
        </p:txBody>
      </p:sp>
      <p:sp>
        <p:nvSpPr>
          <p:cNvPr id="4" name="Textplatzhalter 3">
            <a:extLst>
              <a:ext uri="{FF2B5EF4-FFF2-40B4-BE49-F238E27FC236}">
                <a16:creationId xmlns:a16="http://schemas.microsoft.com/office/drawing/2014/main" id="{EBEE110F-A218-E44A-AFD2-C91AA75836AC}"/>
              </a:ext>
            </a:extLst>
          </p:cNvPr>
          <p:cNvSpPr>
            <a:spLocks noGrp="1"/>
          </p:cNvSpPr>
          <p:nvPr>
            <p:ph type="body" sz="quarter" idx="17"/>
          </p:nvPr>
        </p:nvSpPr>
        <p:spPr>
          <a:xfrm>
            <a:off x="396000" y="3690000"/>
            <a:ext cx="8568488" cy="531088"/>
          </a:xfrm>
        </p:spPr>
        <p:txBody>
          <a:bodyPr/>
          <a:lstStyle/>
          <a:p>
            <a:r>
              <a:rPr lang="de-DE" dirty="0">
                <a:hlinkClick r:id="rId4" action="ppaction://hlinksldjump"/>
              </a:rPr>
              <a:t>Informationen zum Wechsel nach der 4. Klasse</a:t>
            </a:r>
            <a:endParaRPr lang="de-DE" dirty="0"/>
          </a:p>
        </p:txBody>
      </p:sp>
      <p:pic>
        <p:nvPicPr>
          <p:cNvPr id="8" name="Grafik 7" descr="Ein Bild, das Foto, dunkel, Licht, schwarz enthält.&#10;&#10;Automatisch generierte Beschreibung">
            <a:extLst>
              <a:ext uri="{FF2B5EF4-FFF2-40B4-BE49-F238E27FC236}">
                <a16:creationId xmlns:a16="http://schemas.microsoft.com/office/drawing/2014/main" id="{81F7A47E-D052-4187-B0E8-131CBF306D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4149080"/>
            <a:ext cx="1296974" cy="1648490"/>
          </a:xfrm>
          <a:prstGeom prst="rect">
            <a:avLst/>
          </a:prstGeom>
        </p:spPr>
      </p:pic>
    </p:spTree>
    <p:extLst>
      <p:ext uri="{BB962C8B-B14F-4D97-AF65-F5344CB8AC3E}">
        <p14:creationId xmlns:p14="http://schemas.microsoft.com/office/powerpoint/2010/main" val="237996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6859481" cy="648000"/>
          </a:xfrm>
        </p:spPr>
        <p:txBody>
          <a:bodyPr/>
          <a:lstStyle/>
          <a:p>
            <a:r>
              <a:rPr lang="de-DE" sz="2400" dirty="0"/>
              <a:t>Wann ist der Termin für das Übertrittszeugnis?</a:t>
            </a:r>
          </a:p>
        </p:txBody>
      </p:sp>
      <p:sp>
        <p:nvSpPr>
          <p:cNvPr id="4" name="Textfeld 3">
            <a:extLst>
              <a:ext uri="{FF2B5EF4-FFF2-40B4-BE49-F238E27FC236}">
                <a16:creationId xmlns:a16="http://schemas.microsoft.com/office/drawing/2014/main" id="{69D16EE4-CEBD-4A47-BBAB-EDA8923C10DA}"/>
              </a:ext>
            </a:extLst>
          </p:cNvPr>
          <p:cNvSpPr txBox="1"/>
          <p:nvPr/>
        </p:nvSpPr>
        <p:spPr>
          <a:xfrm>
            <a:off x="356208"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endParaRPr lang="de-DE" sz="2400" dirty="0">
              <a:solidFill>
                <a:schemeClr val="tx2"/>
              </a:solidFill>
            </a:endParaRPr>
          </a:p>
        </p:txBody>
      </p:sp>
      <p:sp>
        <p:nvSpPr>
          <p:cNvPr id="5" name="Rechteck 4">
            <a:extLst>
              <a:ext uri="{FF2B5EF4-FFF2-40B4-BE49-F238E27FC236}">
                <a16:creationId xmlns:a16="http://schemas.microsoft.com/office/drawing/2014/main" id="{73A8CD21-D4ED-45D8-936E-96734FDAC159}"/>
              </a:ext>
            </a:extLst>
          </p:cNvPr>
          <p:cNvSpPr/>
          <p:nvPr/>
        </p:nvSpPr>
        <p:spPr>
          <a:xfrm>
            <a:off x="575618" y="1916832"/>
            <a:ext cx="7776864" cy="1815882"/>
          </a:xfrm>
          <a:prstGeom prst="rect">
            <a:avLst/>
          </a:prstGeom>
        </p:spPr>
        <p:txBody>
          <a:bodyPr wrap="square">
            <a:spAutoFit/>
          </a:bodyPr>
          <a:lstStyle/>
          <a:p>
            <a:r>
              <a:rPr lang="de-DE" sz="2800" dirty="0"/>
              <a:t>Im Schuljahr 2020/2021ist der Termin an dem</a:t>
            </a:r>
          </a:p>
          <a:p>
            <a:r>
              <a:rPr lang="de-DE" sz="2800" dirty="0"/>
              <a:t>das Übertrittszeugnis ausgegeben wird am Freitag, 7. Mai 2021.</a:t>
            </a:r>
          </a:p>
          <a:p>
            <a:endParaRPr lang="de-DE" sz="2800" dirty="0"/>
          </a:p>
        </p:txBody>
      </p:sp>
      <p:sp>
        <p:nvSpPr>
          <p:cNvPr id="3" name="Textfeld 2">
            <a:extLst>
              <a:ext uri="{FF2B5EF4-FFF2-40B4-BE49-F238E27FC236}">
                <a16:creationId xmlns:a16="http://schemas.microsoft.com/office/drawing/2014/main" id="{BED1F1CB-0AC5-43B5-9A44-61F430C27230}"/>
              </a:ext>
            </a:extLst>
          </p:cNvPr>
          <p:cNvSpPr txBox="1"/>
          <p:nvPr/>
        </p:nvSpPr>
        <p:spPr>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3F0D96C0-8C0D-4669-8DFE-98803021B6D0}"/>
                  </a:ext>
                </a:extLst>
              </p:cNvPr>
              <p:cNvGraphicFramePr>
                <a:graphicFrameLocks noChangeAspect="1"/>
              </p:cNvGraphicFramePr>
              <p:nvPr>
                <p:extLst>
                  <p:ext uri="{D42A27DB-BD31-4B8C-83A1-F6EECF244321}">
                    <p14:modId xmlns:p14="http://schemas.microsoft.com/office/powerpoint/2010/main" val="392774229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3F0D96C0-8C0D-4669-8DFE-98803021B6D0}"/>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05121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Wo findet die Einschreibung statt?</a:t>
            </a:r>
            <a:br>
              <a:rPr lang="de-DE" dirty="0"/>
            </a:br>
            <a:r>
              <a:rPr lang="de-DE" dirty="0"/>
              <a:t>Muss mein Kind bei der Einschreibung dabei sein?</a:t>
            </a:r>
          </a:p>
        </p:txBody>
      </p:sp>
      <p:sp>
        <p:nvSpPr>
          <p:cNvPr id="10" name="Rechteck 9">
            <a:extLst>
              <a:ext uri="{FF2B5EF4-FFF2-40B4-BE49-F238E27FC236}">
                <a16:creationId xmlns:a16="http://schemas.microsoft.com/office/drawing/2014/main" id="{F767A29A-5DCD-4DDF-AA88-477CC27AC9B7}"/>
              </a:ext>
            </a:extLst>
          </p:cNvPr>
          <p:cNvSpPr/>
          <p:nvPr/>
        </p:nvSpPr>
        <p:spPr>
          <a:xfrm>
            <a:off x="420954" y="1268760"/>
            <a:ext cx="7776864" cy="3477875"/>
          </a:xfrm>
          <a:prstGeom prst="rect">
            <a:avLst/>
          </a:prstGeom>
        </p:spPr>
        <p:txBody>
          <a:bodyPr wrap="square">
            <a:spAutoFit/>
          </a:bodyPr>
          <a:lstStyle/>
          <a:p>
            <a:r>
              <a:rPr lang="de-DE" sz="2400" dirty="0"/>
              <a:t>Die Einschreibung findet an der Schule statt, die das Kind besuchen wird.</a:t>
            </a:r>
          </a:p>
          <a:p>
            <a:r>
              <a:rPr lang="de-DE" sz="2400" dirty="0"/>
              <a:t>Das Kind muss in der Regel bei der Einschreibung nicht dabei sein.</a:t>
            </a:r>
          </a:p>
          <a:p>
            <a:r>
              <a:rPr lang="de-DE" sz="2400" dirty="0"/>
              <a:t>Ausnahmefälle entnehmen Sie bitte der Homepage der aufnehmenden Schule.</a:t>
            </a:r>
          </a:p>
          <a:p>
            <a:r>
              <a:rPr lang="de-DE" sz="2400" dirty="0"/>
              <a:t>Es macht jedoch Sinn, dass Ihr Kind die zukünftige Schule schon einmal gesehen hat.</a:t>
            </a:r>
          </a:p>
          <a:p>
            <a:endParaRPr lang="de-DE" sz="2800" dirty="0"/>
          </a:p>
        </p:txBody>
      </p:sp>
      <p:sp>
        <p:nvSpPr>
          <p:cNvPr id="5" name="Textfeld 4">
            <a:extLst>
              <a:ext uri="{FF2B5EF4-FFF2-40B4-BE49-F238E27FC236}">
                <a16:creationId xmlns:a16="http://schemas.microsoft.com/office/drawing/2014/main" id="{2E117017-3254-46E1-891C-16C5F3ECAD42}"/>
              </a:ext>
            </a:extLst>
          </p:cNvPr>
          <p:cNvSpPr txBox="1"/>
          <p:nvPr/>
        </p:nvSpPr>
        <p:spPr>
          <a:xfrm>
            <a:off x="4098412" y="474663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4FBBE72E-16CD-4B1C-87C9-DF3963118056}"/>
                  </a:ext>
                </a:extLst>
              </p:cNvPr>
              <p:cNvGraphicFramePr>
                <a:graphicFrameLocks noChangeAspect="1"/>
              </p:cNvGraphicFramePr>
              <p:nvPr>
                <p:extLst>
                  <p:ext uri="{D42A27DB-BD31-4B8C-83A1-F6EECF244321}">
                    <p14:modId xmlns:p14="http://schemas.microsoft.com/office/powerpoint/2010/main" val="3899402175"/>
                  </p:ext>
                </p:extLst>
              </p:nvPr>
            </p:nvGraphicFramePr>
            <p:xfrm>
              <a:off x="611560" y="4509120"/>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4FBBE72E-16CD-4B1C-87C9-DF3963118056}"/>
                  </a:ext>
                </a:extLst>
              </p:cNvPr>
              <p:cNvPicPr>
                <a:picLocks noGrp="1" noRot="1" noChangeAspect="1" noMove="1" noResize="1" noEditPoints="1" noAdjustHandles="1" noChangeArrowheads="1" noChangeShapeType="1"/>
              </p:cNvPicPr>
              <p:nvPr/>
            </p:nvPicPr>
            <p:blipFill>
              <a:blip r:embed="rId6"/>
              <a:stretch>
                <a:fillRect/>
              </a:stretch>
            </p:blipFill>
            <p:spPr>
              <a:xfrm>
                <a:off x="611560" y="450912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5364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400" dirty="0"/>
              <a:t>Wann findet die Einschreibung statt?</a:t>
            </a:r>
          </a:p>
        </p:txBody>
      </p:sp>
      <p:sp>
        <p:nvSpPr>
          <p:cNvPr id="11" name="Rechteck 10">
            <a:extLst>
              <a:ext uri="{FF2B5EF4-FFF2-40B4-BE49-F238E27FC236}">
                <a16:creationId xmlns:a16="http://schemas.microsoft.com/office/drawing/2014/main" id="{353C0261-1A65-4D46-A1A9-E19AEBDE9339}"/>
              </a:ext>
            </a:extLst>
          </p:cNvPr>
          <p:cNvSpPr/>
          <p:nvPr/>
        </p:nvSpPr>
        <p:spPr>
          <a:xfrm>
            <a:off x="521519" y="1751658"/>
            <a:ext cx="8316862" cy="1631216"/>
          </a:xfrm>
          <a:prstGeom prst="rect">
            <a:avLst/>
          </a:prstGeom>
        </p:spPr>
        <p:txBody>
          <a:bodyPr wrap="square">
            <a:spAutoFit/>
          </a:bodyPr>
          <a:lstStyle/>
          <a:p>
            <a:r>
              <a:rPr lang="de-DE" sz="2400" dirty="0"/>
              <a:t>Die Anmeldung findet von 10. – 14. Mai 2021 statt. </a:t>
            </a:r>
          </a:p>
          <a:p>
            <a:r>
              <a:rPr lang="de-DE" sz="2400" dirty="0"/>
              <a:t>Die genauen Uhrzeiten können Sie den Homepages der jeweiligen Schulen oder der Tagespresse entnehmen.</a:t>
            </a:r>
          </a:p>
          <a:p>
            <a:endParaRPr lang="de-DE" sz="2800" dirty="0"/>
          </a:p>
        </p:txBody>
      </p:sp>
      <p:sp>
        <p:nvSpPr>
          <p:cNvPr id="5" name="Textfeld 4">
            <a:extLst>
              <a:ext uri="{FF2B5EF4-FFF2-40B4-BE49-F238E27FC236}">
                <a16:creationId xmlns:a16="http://schemas.microsoft.com/office/drawing/2014/main" id="{16CB4628-645F-4812-92CD-D79F32CC754D}"/>
              </a:ext>
            </a:extLst>
          </p:cNvPr>
          <p:cNvSpPr txBox="1"/>
          <p:nvPr/>
        </p:nvSpPr>
        <p:spPr>
          <a:xfrm>
            <a:off x="3762318" y="431482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17767817-BD0A-4BBC-B88E-63B4729DA122}"/>
                  </a:ext>
                </a:extLst>
              </p:cNvPr>
              <p:cNvGraphicFramePr>
                <a:graphicFrameLocks noChangeAspect="1"/>
              </p:cNvGraphicFramePr>
              <p:nvPr>
                <p:extLst>
                  <p:ext uri="{D42A27DB-BD31-4B8C-83A1-F6EECF244321}">
                    <p14:modId xmlns:p14="http://schemas.microsoft.com/office/powerpoint/2010/main" val="2719291139"/>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17767817-BD0A-4BBC-B88E-63B4729DA122}"/>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1699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89080" cy="648000"/>
          </a:xfrm>
        </p:spPr>
        <p:txBody>
          <a:bodyPr/>
          <a:lstStyle/>
          <a:p>
            <a:r>
              <a:rPr lang="de-DE" sz="2400" dirty="0"/>
              <a:t>Was muss zur Einschreibung mitgebracht werden?</a:t>
            </a:r>
          </a:p>
        </p:txBody>
      </p:sp>
      <p:sp>
        <p:nvSpPr>
          <p:cNvPr id="12" name="Rechteck 11">
            <a:extLst>
              <a:ext uri="{FF2B5EF4-FFF2-40B4-BE49-F238E27FC236}">
                <a16:creationId xmlns:a16="http://schemas.microsoft.com/office/drawing/2014/main" id="{42C102A9-FD21-4E0D-A1DB-360A041A096D}"/>
              </a:ext>
            </a:extLst>
          </p:cNvPr>
          <p:cNvSpPr/>
          <p:nvPr/>
        </p:nvSpPr>
        <p:spPr>
          <a:xfrm>
            <a:off x="539552" y="1196752"/>
            <a:ext cx="8316862" cy="3416320"/>
          </a:xfrm>
          <a:prstGeom prst="rect">
            <a:avLst/>
          </a:prstGeom>
        </p:spPr>
        <p:txBody>
          <a:bodyPr wrap="square">
            <a:spAutoFit/>
          </a:bodyPr>
          <a:lstStyle/>
          <a:p>
            <a:r>
              <a:rPr lang="de-DE" sz="2400" dirty="0"/>
              <a:t>Übertrittszeugnis, Geburtsurkunde, </a:t>
            </a:r>
            <a:br>
              <a:rPr lang="de-DE" sz="2400" dirty="0"/>
            </a:br>
            <a:r>
              <a:rPr lang="de-DE" sz="2400" dirty="0"/>
              <a:t>Sorgerechtsnachweis (bei alleinerziehendem Elternteil), evtl. Passbild für MVV Ausweis, </a:t>
            </a:r>
            <a:br>
              <a:rPr lang="de-DE" sz="2400" dirty="0"/>
            </a:br>
            <a:r>
              <a:rPr lang="de-DE" sz="2400" dirty="0"/>
              <a:t>Masernnachweis;</a:t>
            </a:r>
            <a:br>
              <a:rPr lang="de-DE" sz="2400" dirty="0"/>
            </a:br>
            <a:endParaRPr lang="de-DE" sz="2400" dirty="0"/>
          </a:p>
          <a:p>
            <a:r>
              <a:rPr lang="de-DE" sz="2400" dirty="0"/>
              <a:t>Wenn ihr Kind an die Mittelschule geht, erhält die Schule die Daten von der Grundschule. </a:t>
            </a:r>
            <a:br>
              <a:rPr lang="de-DE" sz="2400" dirty="0"/>
            </a:br>
            <a:r>
              <a:rPr lang="de-DE" sz="2400" dirty="0"/>
              <a:t>Dennoch ist es gut, wenn Sie sich vorab mit der Schule in Verbindung setzen.</a:t>
            </a:r>
          </a:p>
        </p:txBody>
      </p:sp>
      <p:sp>
        <p:nvSpPr>
          <p:cNvPr id="5" name="Textfeld 4">
            <a:extLst>
              <a:ext uri="{FF2B5EF4-FFF2-40B4-BE49-F238E27FC236}">
                <a16:creationId xmlns:a16="http://schemas.microsoft.com/office/drawing/2014/main" id="{7D0BACB2-D11F-40BC-82F9-8760ADFA3B48}"/>
              </a:ext>
            </a:extLst>
          </p:cNvPr>
          <p:cNvSpPr txBox="1"/>
          <p:nvPr/>
        </p:nvSpPr>
        <p:spPr>
          <a:xfrm>
            <a:off x="3923928" y="5391947"/>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90D5D9E0-3EA6-4C51-B4DB-98BEF279FD20}"/>
                  </a:ext>
                </a:extLst>
              </p:cNvPr>
              <p:cNvGraphicFramePr>
                <a:graphicFrameLocks noChangeAspect="1"/>
              </p:cNvGraphicFramePr>
              <p:nvPr>
                <p:extLst>
                  <p:ext uri="{D42A27DB-BD31-4B8C-83A1-F6EECF244321}">
                    <p14:modId xmlns:p14="http://schemas.microsoft.com/office/powerpoint/2010/main" val="271443380"/>
                  </p:ext>
                </p:extLst>
              </p:nvPr>
            </p:nvGraphicFramePr>
            <p:xfrm>
              <a:off x="639655" y="4757884"/>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90D5D9E0-3EA6-4C51-B4DB-98BEF279FD20}"/>
                  </a:ext>
                </a:extLst>
              </p:cNvPr>
              <p:cNvPicPr>
                <a:picLocks noGrp="1" noRot="1" noChangeAspect="1" noMove="1" noResize="1" noEditPoints="1" noAdjustHandles="1" noChangeArrowheads="1" noChangeShapeType="1"/>
              </p:cNvPicPr>
              <p:nvPr/>
            </p:nvPicPr>
            <p:blipFill>
              <a:blip r:embed="rId6"/>
              <a:stretch>
                <a:fillRect/>
              </a:stretch>
            </p:blipFill>
            <p:spPr>
              <a:xfrm>
                <a:off x="639655" y="475788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93634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17072" cy="648000"/>
          </a:xfrm>
        </p:spPr>
        <p:txBody>
          <a:bodyPr/>
          <a:lstStyle/>
          <a:p>
            <a:r>
              <a:rPr lang="de-DE" sz="2400" dirty="0"/>
              <a:t>Wie erhalte ich nötige Vorinformationen von der Schule?</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13</a:t>
            </a:fld>
            <a:endParaRPr lang="de-DE" dirty="0"/>
          </a:p>
        </p:txBody>
      </p:sp>
      <p:sp>
        <p:nvSpPr>
          <p:cNvPr id="5" name="Rechteck 4">
            <a:extLst>
              <a:ext uri="{FF2B5EF4-FFF2-40B4-BE49-F238E27FC236}">
                <a16:creationId xmlns:a16="http://schemas.microsoft.com/office/drawing/2014/main" id="{9EFDA399-CFA7-43EA-9F30-387CB8434241}"/>
              </a:ext>
            </a:extLst>
          </p:cNvPr>
          <p:cNvSpPr/>
          <p:nvPr/>
        </p:nvSpPr>
        <p:spPr>
          <a:xfrm>
            <a:off x="589165" y="1350462"/>
            <a:ext cx="7749769" cy="2677656"/>
          </a:xfrm>
          <a:prstGeom prst="rect">
            <a:avLst/>
          </a:prstGeom>
        </p:spPr>
        <p:txBody>
          <a:bodyPr wrap="square">
            <a:spAutoFit/>
          </a:bodyPr>
          <a:lstStyle/>
          <a:p>
            <a:r>
              <a:rPr lang="de-DE" sz="2400" dirty="0"/>
              <a:t>Das ist von Schule zu Schule verschieden. </a:t>
            </a:r>
          </a:p>
          <a:p>
            <a:r>
              <a:rPr lang="de-DE" sz="2400" dirty="0"/>
              <a:t>Sehen Sie sich die Homepages an, rufen Sie an der Schule an. </a:t>
            </a:r>
          </a:p>
          <a:p>
            <a:endParaRPr lang="de-DE" sz="2400" dirty="0"/>
          </a:p>
          <a:p>
            <a:r>
              <a:rPr lang="de-DE" sz="2400" dirty="0"/>
              <a:t>Es ist gut, wenn Sie wichtige Informationen über Ihr Kind (z.B. eine Lese-Rechtschreib-Störung usw.) frühzeitig weitergeben.</a:t>
            </a:r>
          </a:p>
        </p:txBody>
      </p:sp>
      <p:sp>
        <p:nvSpPr>
          <p:cNvPr id="6" name="Textfeld 5">
            <a:extLst>
              <a:ext uri="{FF2B5EF4-FFF2-40B4-BE49-F238E27FC236}">
                <a16:creationId xmlns:a16="http://schemas.microsoft.com/office/drawing/2014/main" id="{1113A7A6-0316-4287-88D1-263727DA44BB}"/>
              </a:ext>
            </a:extLst>
          </p:cNvPr>
          <p:cNvSpPr txBox="1"/>
          <p:nvPr/>
        </p:nvSpPr>
        <p:spPr>
          <a:xfrm>
            <a:off x="3748771" y="4993411"/>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8C04BAC5-3C64-4FC2-BC8A-1FE0F49591A1}"/>
                  </a:ext>
                </a:extLst>
              </p:cNvPr>
              <p:cNvGraphicFramePr>
                <a:graphicFrameLocks noChangeAspect="1"/>
              </p:cNvGraphicFramePr>
              <p:nvPr>
                <p:extLst>
                  <p:ext uri="{D42A27DB-BD31-4B8C-83A1-F6EECF244321}">
                    <p14:modId xmlns:p14="http://schemas.microsoft.com/office/powerpoint/2010/main" val="392774229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8C04BAC5-3C64-4FC2-BC8A-1FE0F49591A1}"/>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2081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400" dirty="0"/>
              <a:t>Schulwegbeförderung: Wird der Bus bzw. Zug zur weiterführenden Schule bezahlt?</a:t>
            </a:r>
          </a:p>
        </p:txBody>
      </p:sp>
      <p:sp>
        <p:nvSpPr>
          <p:cNvPr id="10" name="Rechteck 9">
            <a:extLst>
              <a:ext uri="{FF2B5EF4-FFF2-40B4-BE49-F238E27FC236}">
                <a16:creationId xmlns:a16="http://schemas.microsoft.com/office/drawing/2014/main" id="{51A42B69-E5AC-4C47-B6D7-3D621A5BC369}"/>
              </a:ext>
            </a:extLst>
          </p:cNvPr>
          <p:cNvSpPr/>
          <p:nvPr/>
        </p:nvSpPr>
        <p:spPr>
          <a:xfrm>
            <a:off x="395288" y="1268760"/>
            <a:ext cx="8316862" cy="4117922"/>
          </a:xfrm>
          <a:prstGeom prst="rect">
            <a:avLst/>
          </a:prstGeom>
        </p:spPr>
        <p:txBody>
          <a:bodyPr wrap="square">
            <a:spAutoFit/>
          </a:bodyPr>
          <a:lstStyle/>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Schulbus wird bei öffentlichen und anerkannten privaten weiterführenden Schulen bis zum Ende der </a:t>
            </a:r>
            <a:br>
              <a:rPr lang="de-DE" sz="2400" dirty="0">
                <a:effectLst/>
                <a:ea typeface="Calibri" panose="020F0502020204030204" pitchFamily="34" charset="0"/>
                <a:cs typeface="Times New Roman" panose="02020603050405020304" pitchFamily="18" charset="0"/>
              </a:rPr>
            </a:br>
            <a:r>
              <a:rPr lang="de-DE" sz="2400" dirty="0">
                <a:effectLst/>
                <a:ea typeface="Calibri" panose="020F0502020204030204" pitchFamily="34" charset="0"/>
                <a:cs typeface="Times New Roman" panose="02020603050405020304" pitchFamily="18" charset="0"/>
              </a:rPr>
              <a:t>10. Jahrgangsstufe bezahlt. Die Ausstellung der Fahrkarten erfolgt an der weiterführenden </a:t>
            </a:r>
            <a:r>
              <a:rPr lang="de-DE" sz="2400" dirty="0">
                <a:solidFill>
                  <a:schemeClr val="tx1">
                    <a:lumMod val="95000"/>
                    <a:lumOff val="5000"/>
                  </a:schemeClr>
                </a:solidFill>
                <a:effectLst/>
                <a:ea typeface="Calibri" panose="020F0502020204030204" pitchFamily="34" charset="0"/>
                <a:cs typeface="Times New Roman" panose="02020603050405020304" pitchFamily="18" charset="0"/>
              </a:rPr>
              <a:t>Schule jeweils zu Beginn des Schuljahres.</a:t>
            </a:r>
          </a:p>
          <a:p>
            <a:pPr marL="285750" indent="-285750">
              <a:lnSpc>
                <a:spcPct val="107000"/>
              </a:lnSpc>
              <a:spcAft>
                <a:spcPts val="800"/>
              </a:spcAft>
              <a:buFontTx/>
              <a:buChar char="-"/>
            </a:pPr>
            <a: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t>Im Normalfall wird die Beförderung bezahlt, wenn der Schulweg in einer Richtung mehr als drei Kilometer beträgt. </a:t>
            </a:r>
            <a:b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br>
            <a:r>
              <a:rPr lang="de-DE" sz="2400" u="none" strike="noStrike" dirty="0">
                <a:solidFill>
                  <a:schemeClr val="tx1">
                    <a:lumMod val="95000"/>
                    <a:lumOff val="5000"/>
                  </a:schemeClr>
                </a:solidFill>
                <a:effectLst/>
                <a:ea typeface="Calibri" panose="020F0502020204030204" pitchFamily="34" charset="0"/>
                <a:cs typeface="Times New Roman" panose="02020603050405020304" pitchFamily="18" charset="0"/>
              </a:rPr>
              <a:t>Außerdem muss die Zurücklegung des Schulwegs nach allgemeiner Verkehrsauffassung zumutbar sein.</a:t>
            </a:r>
          </a:p>
        </p:txBody>
      </p:sp>
      <p:sp>
        <p:nvSpPr>
          <p:cNvPr id="5" name="Textfeld 4">
            <a:extLst>
              <a:ext uri="{FF2B5EF4-FFF2-40B4-BE49-F238E27FC236}">
                <a16:creationId xmlns:a16="http://schemas.microsoft.com/office/drawing/2014/main" id="{82030B44-75FA-4B80-A4C3-E4D198E864E1}"/>
              </a:ext>
            </a:extLst>
          </p:cNvPr>
          <p:cNvSpPr txBox="1"/>
          <p:nvPr/>
        </p:nvSpPr>
        <p:spPr>
          <a:xfrm>
            <a:off x="4283968" y="5445224"/>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hlinkClick r:id="rId3" action="ppaction://hlinksldjump"/>
              </a:rPr>
              <a:t>&gt; Zurück zu den allgemeinen Fragen</a:t>
            </a:r>
            <a:endParaRPr lang="de-DE" sz="2000" dirty="0">
              <a:solidFill>
                <a:schemeClr val="tx2"/>
              </a:solidFill>
            </a:endParaRPr>
          </a:p>
        </p:txBody>
      </p:sp>
      <p:sp>
        <p:nvSpPr>
          <p:cNvPr id="6" name="Rechteck 5">
            <a:extLst>
              <a:ext uri="{FF2B5EF4-FFF2-40B4-BE49-F238E27FC236}">
                <a16:creationId xmlns:a16="http://schemas.microsoft.com/office/drawing/2014/main" id="{DE8BB1DF-2919-4003-81B6-2615B0F3E396}"/>
              </a:ext>
            </a:extLst>
          </p:cNvPr>
          <p:cNvSpPr/>
          <p:nvPr/>
        </p:nvSpPr>
        <p:spPr>
          <a:xfrm>
            <a:off x="728563" y="5876016"/>
            <a:ext cx="3852337" cy="400110"/>
          </a:xfrm>
          <a:prstGeom prst="rect">
            <a:avLst/>
          </a:prstGeom>
        </p:spPr>
        <p:txBody>
          <a:bodyPr wrap="none">
            <a:spAutoFit/>
          </a:bodyPr>
          <a:lstStyle/>
          <a:p>
            <a:pPr>
              <a:spcBef>
                <a:spcPts val="336"/>
              </a:spcBef>
              <a:buClr>
                <a:schemeClr val="tx2"/>
              </a:buClr>
            </a:pPr>
            <a:r>
              <a:rPr lang="de-DE" sz="2000" dirty="0">
                <a:solidFill>
                  <a:schemeClr val="tx2"/>
                </a:solidFill>
                <a:hlinkClick r:id="rId4" action="ppaction://hlinksldjump"/>
              </a:rPr>
              <a:t>&gt; Zurück zum Inhaltsverzeichnis</a:t>
            </a:r>
            <a:endParaRPr lang="de-DE" sz="2000" dirty="0">
              <a:solidFill>
                <a:schemeClr val="tx2"/>
              </a:solidFill>
            </a:endParaRPr>
          </a:p>
        </p:txBody>
      </p:sp>
    </p:spTree>
    <p:extLst>
      <p:ext uri="{BB962C8B-B14F-4D97-AF65-F5344CB8AC3E}">
        <p14:creationId xmlns:p14="http://schemas.microsoft.com/office/powerpoint/2010/main" val="224691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Fragen zum Probeunterricht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15</a:t>
            </a:fld>
            <a:endParaRPr lang="de-DE" dirty="0"/>
          </a:p>
        </p:txBody>
      </p:sp>
      <p:sp>
        <p:nvSpPr>
          <p:cNvPr id="5" name="Textfeld 4">
            <a:extLst>
              <a:ext uri="{FF2B5EF4-FFF2-40B4-BE49-F238E27FC236}">
                <a16:creationId xmlns:a16="http://schemas.microsoft.com/office/drawing/2014/main" id="{CB8B5046-C149-4DF9-BBC0-120F5D048D94}"/>
              </a:ext>
            </a:extLst>
          </p:cNvPr>
          <p:cNvSpPr txBox="1"/>
          <p:nvPr/>
        </p:nvSpPr>
        <p:spPr>
          <a:xfrm>
            <a:off x="356208" y="1189872"/>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3" action="ppaction://hlinksldjump"/>
              </a:rPr>
              <a:t>Wann findet der Probeunterricht statt?</a:t>
            </a:r>
            <a:endParaRPr lang="de-DE" sz="2400" dirty="0">
              <a:solidFill>
                <a:schemeClr val="tx2"/>
              </a:solidFill>
            </a:endParaRPr>
          </a:p>
        </p:txBody>
      </p:sp>
      <p:sp>
        <p:nvSpPr>
          <p:cNvPr id="6" name="Textfeld 5">
            <a:hlinkClick r:id="rId3" action="ppaction://hlinksldjump"/>
            <a:extLst>
              <a:ext uri="{FF2B5EF4-FFF2-40B4-BE49-F238E27FC236}">
                <a16:creationId xmlns:a16="http://schemas.microsoft.com/office/drawing/2014/main" id="{A7282596-0AE4-4060-BF9A-EA3636FDA37B}"/>
              </a:ext>
            </a:extLst>
          </p:cNvPr>
          <p:cNvSpPr txBox="1"/>
          <p:nvPr/>
        </p:nvSpPr>
        <p:spPr>
          <a:xfrm>
            <a:off x="356208" y="2066190"/>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hlinkClick r:id="rId3" action="ppaction://hlinksldjump"/>
              </a:rPr>
              <a:t>- Wo findet der Probeunterricht statt?</a:t>
            </a:r>
            <a:endParaRPr lang="de-DE" sz="2400" dirty="0">
              <a:solidFill>
                <a:schemeClr val="tx2"/>
              </a:solidFill>
            </a:endParaRPr>
          </a:p>
        </p:txBody>
      </p:sp>
      <p:sp>
        <p:nvSpPr>
          <p:cNvPr id="7" name="Textfeld 6">
            <a:extLst>
              <a:ext uri="{FF2B5EF4-FFF2-40B4-BE49-F238E27FC236}">
                <a16:creationId xmlns:a16="http://schemas.microsoft.com/office/drawing/2014/main" id="{0CCCDCD8-922F-4BA4-8011-B5399BA3ECE5}"/>
              </a:ext>
            </a:extLst>
          </p:cNvPr>
          <p:cNvSpPr txBox="1"/>
          <p:nvPr/>
        </p:nvSpPr>
        <p:spPr>
          <a:xfrm>
            <a:off x="356207" y="4715647"/>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4" action="ppaction://hlinksldjump"/>
              </a:rPr>
              <a:t>Wann ist die Teilnahme am Probeunterricht sinnvoll?</a:t>
            </a:r>
            <a:endParaRPr lang="de-DE" sz="2400" dirty="0">
              <a:solidFill>
                <a:schemeClr val="tx2"/>
              </a:solidFill>
            </a:endParaRPr>
          </a:p>
        </p:txBody>
      </p:sp>
      <p:sp>
        <p:nvSpPr>
          <p:cNvPr id="8" name="Textfeld 7">
            <a:hlinkClick r:id="rId5" action="ppaction://hlinksldjump"/>
            <a:extLst>
              <a:ext uri="{FF2B5EF4-FFF2-40B4-BE49-F238E27FC236}">
                <a16:creationId xmlns:a16="http://schemas.microsoft.com/office/drawing/2014/main" id="{DF53071B-E457-4AB3-AA15-FCE7F3DE5EB2}"/>
              </a:ext>
            </a:extLst>
          </p:cNvPr>
          <p:cNvSpPr txBox="1"/>
          <p:nvPr/>
        </p:nvSpPr>
        <p:spPr>
          <a:xfrm>
            <a:off x="356208" y="3839329"/>
            <a:ext cx="714543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Wann ist der Probeunterricht bestanden?</a:t>
            </a:r>
            <a:endParaRPr lang="de-DE" sz="2400" dirty="0">
              <a:solidFill>
                <a:schemeClr val="tx2"/>
              </a:solidFill>
            </a:endParaRPr>
          </a:p>
        </p:txBody>
      </p:sp>
      <p:sp>
        <p:nvSpPr>
          <p:cNvPr id="9" name="Textfeld 8">
            <a:extLst>
              <a:ext uri="{FF2B5EF4-FFF2-40B4-BE49-F238E27FC236}">
                <a16:creationId xmlns:a16="http://schemas.microsoft.com/office/drawing/2014/main" id="{4A3B8DE2-405D-47FD-A831-E8227E6A1074}"/>
              </a:ext>
            </a:extLst>
          </p:cNvPr>
          <p:cNvSpPr txBox="1"/>
          <p:nvPr/>
        </p:nvSpPr>
        <p:spPr>
          <a:xfrm>
            <a:off x="356207" y="2911210"/>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6" action="ppaction://hlinksldjump"/>
              </a:rPr>
              <a:t>Wie läuft der Probeunterricht ab?</a:t>
            </a:r>
            <a:endParaRPr lang="de-DE" sz="24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10" name="Folienzoom 9">
                <a:extLst>
                  <a:ext uri="{FF2B5EF4-FFF2-40B4-BE49-F238E27FC236}">
                    <a16:creationId xmlns:a16="http://schemas.microsoft.com/office/drawing/2014/main" id="{FB408CC2-7763-4813-AFEB-86CA616D5DAB}"/>
                  </a:ext>
                </a:extLst>
              </p:cNvPr>
              <p:cNvGraphicFramePr>
                <a:graphicFrameLocks noChangeAspect="1"/>
              </p:cNvGraphicFramePr>
              <p:nvPr>
                <p:extLst>
                  <p:ext uri="{D42A27DB-BD31-4B8C-83A1-F6EECF244321}">
                    <p14:modId xmlns:p14="http://schemas.microsoft.com/office/powerpoint/2010/main" val="3974406591"/>
                  </p:ext>
                </p:extLst>
              </p:nvPr>
            </p:nvGraphicFramePr>
            <p:xfrm>
              <a:off x="6084888" y="1813391"/>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0" name="Folienzoom 9">
                <a:hlinkClick r:id="rId10" action="ppaction://hlinksldjump"/>
                <a:extLst>
                  <a:ext uri="{FF2B5EF4-FFF2-40B4-BE49-F238E27FC236}">
                    <a16:creationId xmlns:a16="http://schemas.microsoft.com/office/drawing/2014/main" id="{FB408CC2-7763-4813-AFEB-86CA616D5DAB}"/>
                  </a:ext>
                </a:extLst>
              </p:cNvPr>
              <p:cNvPicPr>
                <a:picLocks noGrp="1" noRot="1" noChangeAspect="1" noMove="1" noResize="1" noEditPoints="1" noAdjustHandles="1" noChangeArrowheads="1" noChangeShapeType="1"/>
              </p:cNvPicPr>
              <p:nvPr/>
            </p:nvPicPr>
            <p:blipFill>
              <a:blip r:embed="rId11"/>
              <a:stretch>
                <a:fillRect/>
              </a:stretch>
            </p:blipFill>
            <p:spPr>
              <a:xfrm>
                <a:off x="6084888" y="1813391"/>
                <a:ext cx="2286000" cy="1714500"/>
              </a:xfrm>
              <a:prstGeom prst="rect">
                <a:avLst/>
              </a:prstGeom>
              <a:ln w="3175">
                <a:solidFill>
                  <a:prstClr val="ltGray"/>
                </a:solidFill>
              </a:ln>
            </p:spPr>
          </p:pic>
        </mc:Fallback>
      </mc:AlternateContent>
      <p:sp>
        <p:nvSpPr>
          <p:cNvPr id="11" name="Textfeld 10">
            <a:extLst>
              <a:ext uri="{FF2B5EF4-FFF2-40B4-BE49-F238E27FC236}">
                <a16:creationId xmlns:a16="http://schemas.microsoft.com/office/drawing/2014/main" id="{E53A784C-5987-4C26-92BC-31E19CED43D1}"/>
              </a:ext>
            </a:extLst>
          </p:cNvPr>
          <p:cNvSpPr txBox="1"/>
          <p:nvPr/>
        </p:nvSpPr>
        <p:spPr>
          <a:xfrm>
            <a:off x="391384" y="5605684"/>
            <a:ext cx="9149168"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12" action="ppaction://hlinksldjump"/>
              </a:rPr>
              <a:t>Beispielaufgaben für den Probeunterricht an RS und GYM?</a:t>
            </a:r>
            <a:endParaRPr lang="de-DE" sz="2400" dirty="0">
              <a:solidFill>
                <a:schemeClr val="tx2"/>
              </a:solidFill>
            </a:endParaRPr>
          </a:p>
        </p:txBody>
      </p:sp>
    </p:spTree>
    <p:extLst>
      <p:ext uri="{BB962C8B-B14F-4D97-AF65-F5344CB8AC3E}">
        <p14:creationId xmlns:p14="http://schemas.microsoft.com/office/powerpoint/2010/main" val="196335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Wann und wo findet der Probeunterricht statt?</a:t>
            </a:r>
          </a:p>
        </p:txBody>
      </p:sp>
      <p:sp>
        <p:nvSpPr>
          <p:cNvPr id="10" name="Rechteck 9">
            <a:extLst>
              <a:ext uri="{FF2B5EF4-FFF2-40B4-BE49-F238E27FC236}">
                <a16:creationId xmlns:a16="http://schemas.microsoft.com/office/drawing/2014/main" id="{51A42B69-E5AC-4C47-B6D7-3D621A5BC369}"/>
              </a:ext>
            </a:extLst>
          </p:cNvPr>
          <p:cNvSpPr/>
          <p:nvPr/>
        </p:nvSpPr>
        <p:spPr>
          <a:xfrm>
            <a:off x="387585" y="1628800"/>
            <a:ext cx="8316862" cy="2309094"/>
          </a:xfrm>
          <a:prstGeom prst="rect">
            <a:avLst/>
          </a:prstGeom>
        </p:spPr>
        <p:txBody>
          <a:bodyPr wrap="square">
            <a:spAutoFit/>
          </a:bodyPr>
          <a:lstStyle/>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Probeunterricht wird von 18. Mai bis 20. Mai 2021 durchgeführt</a:t>
            </a:r>
          </a:p>
          <a:p>
            <a:pPr marL="285750" indent="-285750">
              <a:lnSpc>
                <a:spcPct val="107000"/>
              </a:lnSpc>
              <a:spcAft>
                <a:spcPts val="800"/>
              </a:spcAft>
              <a:buFontTx/>
              <a:buChar char="-"/>
            </a:pPr>
            <a:r>
              <a:rPr lang="de-DE" sz="2400" dirty="0">
                <a:effectLst/>
                <a:ea typeface="Calibri" panose="020F0502020204030204" pitchFamily="34" charset="0"/>
                <a:cs typeface="Times New Roman" panose="02020603050405020304" pitchFamily="18" charset="0"/>
              </a:rPr>
              <a:t>Der Probeunterricht findet in der Regel an der Schule statt, die im kommenden Jahr auch besucht werden soll.</a:t>
            </a:r>
            <a:endParaRPr lang="de-DE" sz="2800" dirty="0"/>
          </a:p>
          <a:p>
            <a:endParaRPr lang="de-DE" sz="2800" dirty="0"/>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9BEE9E84-4AEB-46EC-A137-F41A313664EE}"/>
                  </a:ext>
                </a:extLst>
              </p:cNvPr>
              <p:cNvGraphicFramePr>
                <a:graphicFrameLocks noChangeAspect="1"/>
              </p:cNvGraphicFramePr>
              <p:nvPr>
                <p:extLst>
                  <p:ext uri="{D42A27DB-BD31-4B8C-83A1-F6EECF244321}">
                    <p14:modId xmlns:p14="http://schemas.microsoft.com/office/powerpoint/2010/main" val="2506910198"/>
                  </p:ext>
                </p:extLst>
              </p:nvPr>
            </p:nvGraphicFramePr>
            <p:xfrm>
              <a:off x="6012160" y="3943470"/>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4" action="ppaction://hlinksldjump"/>
                <a:extLst>
                  <a:ext uri="{FF2B5EF4-FFF2-40B4-BE49-F238E27FC236}">
                    <a16:creationId xmlns:a16="http://schemas.microsoft.com/office/drawing/2014/main" id="{9BEE9E84-4AEB-46EC-A137-F41A313664EE}"/>
                  </a:ext>
                </a:extLst>
              </p:cNvPr>
              <p:cNvPicPr>
                <a:picLocks noGrp="1" noRot="1" noChangeAspect="1" noMove="1" noResize="1" noEditPoints="1" noAdjustHandles="1" noChangeArrowheads="1" noChangeShapeType="1"/>
              </p:cNvPicPr>
              <p:nvPr/>
            </p:nvPicPr>
            <p:blipFill>
              <a:blip r:embed="rId5"/>
              <a:stretch>
                <a:fillRect/>
              </a:stretch>
            </p:blipFill>
            <p:spPr>
              <a:xfrm>
                <a:off x="6012160" y="3943470"/>
                <a:ext cx="2286000" cy="1714500"/>
              </a:xfrm>
              <a:prstGeom prst="rect">
                <a:avLst/>
              </a:prstGeom>
              <a:ln w="3175">
                <a:solidFill>
                  <a:prstClr val="ltGray"/>
                </a:solidFill>
              </a:ln>
            </p:spPr>
          </p:pic>
        </mc:Fallback>
      </mc:AlternateContent>
      <p:sp>
        <p:nvSpPr>
          <p:cNvPr id="3" name="Textfeld 2">
            <a:extLst>
              <a:ext uri="{FF2B5EF4-FFF2-40B4-BE49-F238E27FC236}">
                <a16:creationId xmlns:a16="http://schemas.microsoft.com/office/drawing/2014/main" id="{12E23F85-F45D-4F24-9601-D0F1BA52A96B}"/>
              </a:ext>
            </a:extLst>
          </p:cNvPr>
          <p:cNvSpPr txBox="1"/>
          <p:nvPr/>
        </p:nvSpPr>
        <p:spPr>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6"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229743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Wie läuft der Probeunterricht ab?</a:t>
            </a:r>
            <a:br>
              <a:rPr lang="de-DE" dirty="0"/>
            </a:br>
            <a:endParaRPr lang="de-DE" dirty="0"/>
          </a:p>
        </p:txBody>
      </p:sp>
      <p:sp>
        <p:nvSpPr>
          <p:cNvPr id="10" name="Rechteck 9">
            <a:extLst>
              <a:ext uri="{FF2B5EF4-FFF2-40B4-BE49-F238E27FC236}">
                <a16:creationId xmlns:a16="http://schemas.microsoft.com/office/drawing/2014/main" id="{51A42B69-E5AC-4C47-B6D7-3D621A5BC369}"/>
              </a:ext>
            </a:extLst>
          </p:cNvPr>
          <p:cNvSpPr/>
          <p:nvPr/>
        </p:nvSpPr>
        <p:spPr>
          <a:xfrm>
            <a:off x="557269" y="1618743"/>
            <a:ext cx="8316862" cy="1811330"/>
          </a:xfrm>
          <a:prstGeom prst="rect">
            <a:avLst/>
          </a:prstGeom>
        </p:spPr>
        <p:txBody>
          <a:bodyPr wrap="square">
            <a:spAutoFit/>
          </a:bodyPr>
          <a:lstStyle/>
          <a:p>
            <a:pPr>
              <a:lnSpc>
                <a:spcPct val="107000"/>
              </a:lnSpc>
              <a:spcAft>
                <a:spcPts val="800"/>
              </a:spcAft>
            </a:pPr>
            <a:r>
              <a:rPr lang="de-DE" sz="2400" dirty="0">
                <a:effectLst/>
                <a:ea typeface="Calibri" panose="020F0502020204030204" pitchFamily="34" charset="0"/>
              </a:rPr>
              <a:t>Der Probeunterricht findet in den Fächern Deutsch und Mathematik statt. Dabei gibt es Unterricht und Proben. Die Aufgaben werden zentral gestellt.</a:t>
            </a:r>
            <a:endParaRPr lang="de-DE" sz="2800" dirty="0"/>
          </a:p>
          <a:p>
            <a:endParaRPr lang="de-DE" sz="2800" dirty="0"/>
          </a:p>
        </p:txBody>
      </p:sp>
      <p:sp>
        <p:nvSpPr>
          <p:cNvPr id="5" name="Textfeld 4">
            <a:extLst>
              <a:ext uri="{FF2B5EF4-FFF2-40B4-BE49-F238E27FC236}">
                <a16:creationId xmlns:a16="http://schemas.microsoft.com/office/drawing/2014/main" id="{82030B44-75FA-4B80-A4C3-E4D198E864E1}"/>
              </a:ext>
            </a:extLst>
          </p:cNvPr>
          <p:cNvSpPr txBox="1"/>
          <p:nvPr/>
        </p:nvSpPr>
        <p:spPr>
          <a:xfrm>
            <a:off x="4283968" y="5951775"/>
            <a:ext cx="459016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1400" dirty="0">
                <a:solidFill>
                  <a:schemeClr val="tx2"/>
                </a:solidFill>
                <a:hlinkClick r:id="rId3" action="ppaction://hlinksldjump"/>
              </a:rPr>
              <a:t>&gt; Zurück zu den allgemeinen Fragen</a:t>
            </a:r>
            <a:endParaRPr lang="de-DE" sz="14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A11EE72C-479C-4E80-937A-11028B810891}"/>
                  </a:ext>
                </a:extLst>
              </p:cNvPr>
              <p:cNvGraphicFramePr>
                <a:graphicFrameLocks noChangeAspect="1"/>
              </p:cNvGraphicFramePr>
              <p:nvPr>
                <p:extLst>
                  <p:ext uri="{D42A27DB-BD31-4B8C-83A1-F6EECF244321}">
                    <p14:modId xmlns:p14="http://schemas.microsoft.com/office/powerpoint/2010/main" val="208018099"/>
                  </p:ext>
                </p:extLst>
              </p:nvPr>
            </p:nvGraphicFramePr>
            <p:xfrm>
              <a:off x="6012160" y="3943470"/>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5" action="ppaction://hlinksldjump"/>
                <a:extLst>
                  <a:ext uri="{FF2B5EF4-FFF2-40B4-BE49-F238E27FC236}">
                    <a16:creationId xmlns:a16="http://schemas.microsoft.com/office/drawing/2014/main" id="{A11EE72C-479C-4E80-937A-11028B810891}"/>
                  </a:ext>
                </a:extLst>
              </p:cNvPr>
              <p:cNvPicPr>
                <a:picLocks noGrp="1" noRot="1" noChangeAspect="1" noMove="1" noResize="1" noEditPoints="1" noAdjustHandles="1" noChangeArrowheads="1" noChangeShapeType="1"/>
              </p:cNvPicPr>
              <p:nvPr/>
            </p:nvPicPr>
            <p:blipFill>
              <a:blip r:embed="rId6"/>
              <a:stretch>
                <a:fillRect/>
              </a:stretch>
            </p:blipFill>
            <p:spPr>
              <a:xfrm>
                <a:off x="6012160" y="3943470"/>
                <a:ext cx="2286000" cy="1714500"/>
              </a:xfrm>
              <a:prstGeom prst="rect">
                <a:avLst/>
              </a:prstGeom>
              <a:ln w="3175">
                <a:solidFill>
                  <a:prstClr val="ltGray"/>
                </a:solidFill>
              </a:ln>
            </p:spPr>
          </p:pic>
        </mc:Fallback>
      </mc:AlternateContent>
      <p:sp>
        <p:nvSpPr>
          <p:cNvPr id="7" name="Textfeld 6">
            <a:extLst>
              <a:ext uri="{FF2B5EF4-FFF2-40B4-BE49-F238E27FC236}">
                <a16:creationId xmlns:a16="http://schemas.microsoft.com/office/drawing/2014/main" id="{E2D50B63-90F6-440D-9A47-E19A2C40280B}"/>
              </a:ext>
            </a:extLst>
          </p:cNvPr>
          <p:cNvSpPr txBox="1"/>
          <p:nvPr/>
        </p:nvSpPr>
        <p:spPr>
          <a:xfrm>
            <a:off x="755576" y="4581128"/>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7"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119532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br>
              <a:rPr lang="de-DE" dirty="0"/>
            </a:br>
            <a:r>
              <a:rPr lang="de-DE" dirty="0"/>
              <a:t>Wann ist der Probeunterricht bestanden?</a:t>
            </a:r>
          </a:p>
        </p:txBody>
      </p:sp>
      <p:sp>
        <p:nvSpPr>
          <p:cNvPr id="10" name="Rechteck 9">
            <a:extLst>
              <a:ext uri="{FF2B5EF4-FFF2-40B4-BE49-F238E27FC236}">
                <a16:creationId xmlns:a16="http://schemas.microsoft.com/office/drawing/2014/main" id="{51A42B69-E5AC-4C47-B6D7-3D621A5BC369}"/>
              </a:ext>
            </a:extLst>
          </p:cNvPr>
          <p:cNvSpPr/>
          <p:nvPr/>
        </p:nvSpPr>
        <p:spPr>
          <a:xfrm>
            <a:off x="249630" y="3688089"/>
            <a:ext cx="8316862" cy="1757854"/>
          </a:xfrm>
          <a:prstGeom prst="rect">
            <a:avLst/>
          </a:prstGeom>
        </p:spPr>
        <p:txBody>
          <a:bodyPr wrap="square">
            <a:spAutoFit/>
          </a:bodyPr>
          <a:lstStyle/>
          <a:p>
            <a:pPr marL="285750" indent="-285750">
              <a:lnSpc>
                <a:spcPct val="107000"/>
              </a:lnSpc>
              <a:spcAft>
                <a:spcPts val="800"/>
              </a:spcAft>
              <a:buFontTx/>
              <a:buChar char="-"/>
            </a:pPr>
            <a:r>
              <a:rPr lang="de-DE" dirty="0">
                <a:effectLst/>
                <a:latin typeface="+mj-lt"/>
                <a:ea typeface="Calibri" panose="020F0502020204030204" pitchFamily="34" charset="0"/>
              </a:rPr>
              <a:t>Der Probeunterricht ist bestanden, wenn in einem Fach mindestens die Note 4 und in dem anderen Fach die Note 3 erreicht wurde. </a:t>
            </a:r>
          </a:p>
          <a:p>
            <a:pPr marL="285750" indent="-285750">
              <a:lnSpc>
                <a:spcPct val="107000"/>
              </a:lnSpc>
              <a:spcAft>
                <a:spcPts val="800"/>
              </a:spcAft>
              <a:buFontTx/>
              <a:buChar char="-"/>
            </a:pPr>
            <a:r>
              <a:rPr lang="de-DE" dirty="0">
                <a:effectLst/>
                <a:latin typeface="+mj-lt"/>
                <a:ea typeface="Calibri" panose="020F0502020204030204" pitchFamily="34" charset="0"/>
              </a:rPr>
              <a:t>Sollte in beiden Fächern die Note 4 erreicht worden sein, können Sie als Eltern entscheiden, ob Sie dennoch eine Aufnahme an die Schule möchten. </a:t>
            </a:r>
          </a:p>
          <a:p>
            <a:pPr marL="285750" indent="-285750">
              <a:lnSpc>
                <a:spcPct val="107000"/>
              </a:lnSpc>
              <a:spcAft>
                <a:spcPts val="800"/>
              </a:spcAft>
              <a:buFontTx/>
              <a:buChar char="-"/>
            </a:pPr>
            <a:r>
              <a:rPr lang="de-DE" dirty="0">
                <a:effectLst/>
                <a:latin typeface="+mj-lt"/>
                <a:ea typeface="Calibri" panose="020F0502020204030204" pitchFamily="34" charset="0"/>
              </a:rPr>
              <a:t>Mit der Note 5 in einem Fach ist der Probeunterricht nicht bestanden. </a:t>
            </a:r>
            <a:endParaRPr lang="de-DE" sz="2800" dirty="0"/>
          </a:p>
        </p:txBody>
      </p:sp>
      <p:pic>
        <p:nvPicPr>
          <p:cNvPr id="6" name="Grafik 5" descr="Ein Bild, das Screenshot, Schild, Foto, Bus enthält.&#10;&#10;Automatisch generierte Beschreibung">
            <a:extLst>
              <a:ext uri="{FF2B5EF4-FFF2-40B4-BE49-F238E27FC236}">
                <a16:creationId xmlns:a16="http://schemas.microsoft.com/office/drawing/2014/main" id="{044B0FB9-954F-41B2-A6F7-4D2200C53B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40" y="1124744"/>
            <a:ext cx="5015656" cy="2303755"/>
          </a:xfrm>
          <a:prstGeom prst="rect">
            <a:avLst/>
          </a:prstGeom>
        </p:spPr>
      </p:pic>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20A134AF-9B4C-4094-A170-C7CD2471BE90}"/>
                  </a:ext>
                </a:extLst>
              </p:cNvPr>
              <p:cNvGraphicFramePr>
                <a:graphicFrameLocks noChangeAspect="1"/>
              </p:cNvGraphicFramePr>
              <p:nvPr>
                <p:extLst>
                  <p:ext uri="{D42A27DB-BD31-4B8C-83A1-F6EECF244321}">
                    <p14:modId xmlns:p14="http://schemas.microsoft.com/office/powerpoint/2010/main" val="2958421000"/>
                  </p:ext>
                </p:extLst>
              </p:nvPr>
            </p:nvGraphicFramePr>
            <p:xfrm>
              <a:off x="6354390" y="1452067"/>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Folienzoom 7">
                <a:hlinkClick r:id="rId5" action="ppaction://hlinksldjump"/>
                <a:extLst>
                  <a:ext uri="{FF2B5EF4-FFF2-40B4-BE49-F238E27FC236}">
                    <a16:creationId xmlns:a16="http://schemas.microsoft.com/office/drawing/2014/main" id="{20A134AF-9B4C-4094-A170-C7CD2471BE90}"/>
                  </a:ext>
                </a:extLst>
              </p:cNvPr>
              <p:cNvPicPr>
                <a:picLocks noGrp="1" noRot="1" noChangeAspect="1" noMove="1" noResize="1" noEditPoints="1" noAdjustHandles="1" noChangeArrowheads="1" noChangeShapeType="1"/>
              </p:cNvPicPr>
              <p:nvPr/>
            </p:nvPicPr>
            <p:blipFill>
              <a:blip r:embed="rId6"/>
              <a:stretch>
                <a:fillRect/>
              </a:stretch>
            </p:blipFill>
            <p:spPr>
              <a:xfrm>
                <a:off x="6354390" y="1452067"/>
                <a:ext cx="2286000" cy="1714500"/>
              </a:xfrm>
              <a:prstGeom prst="rect">
                <a:avLst/>
              </a:prstGeom>
              <a:ln w="3175">
                <a:solidFill>
                  <a:prstClr val="ltGray"/>
                </a:solidFill>
              </a:ln>
            </p:spPr>
          </p:pic>
        </mc:Fallback>
      </mc:AlternateContent>
      <p:sp>
        <p:nvSpPr>
          <p:cNvPr id="9" name="Textfeld 8">
            <a:extLst>
              <a:ext uri="{FF2B5EF4-FFF2-40B4-BE49-F238E27FC236}">
                <a16:creationId xmlns:a16="http://schemas.microsoft.com/office/drawing/2014/main" id="{CD57255C-9ED3-48AA-BA75-7D4A6BFC917F}"/>
              </a:ext>
            </a:extLst>
          </p:cNvPr>
          <p:cNvSpPr txBox="1"/>
          <p:nvPr/>
        </p:nvSpPr>
        <p:spPr>
          <a:xfrm>
            <a:off x="611560" y="5701081"/>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7"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18336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 fill="hold"/>
                                        <p:tgtEl>
                                          <p:spTgt spid="6"/>
                                        </p:tgtEl>
                                        <p:attrNameLst>
                                          <p:attrName>ppt_w</p:attrName>
                                        </p:attrNameLst>
                                      </p:cBhvr>
                                      <p:tavLst>
                                        <p:tav tm="0">
                                          <p:val>
                                            <p:fltVal val="0"/>
                                          </p:val>
                                        </p:tav>
                                        <p:tav tm="100000">
                                          <p:val>
                                            <p:strVal val="#ppt_w"/>
                                          </p:val>
                                        </p:tav>
                                      </p:tavLst>
                                    </p:anim>
                                    <p:anim calcmode="lin" valueType="num">
                                      <p:cBhvr>
                                        <p:cTn id="8" dur="2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201048" cy="648000"/>
          </a:xfrm>
        </p:spPr>
        <p:txBody>
          <a:bodyPr/>
          <a:lstStyle/>
          <a:p>
            <a:r>
              <a:rPr lang="de-DE" sz="2800" dirty="0"/>
              <a:t>Inhaltsverzeichnis – Fragen zum Übertritt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1</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776068"/>
            <a:ext cx="1319569" cy="1677210"/>
          </a:xfrm>
          <a:prstGeom prst="rect">
            <a:avLst/>
          </a:prstGeom>
        </p:spPr>
      </p:pic>
      <p:sp>
        <p:nvSpPr>
          <p:cNvPr id="4" name="Textfeld 3">
            <a:hlinkClick r:id="rId4" action="ppaction://hlinksldjump"/>
            <a:extLst>
              <a:ext uri="{FF2B5EF4-FFF2-40B4-BE49-F238E27FC236}">
                <a16:creationId xmlns:a16="http://schemas.microsoft.com/office/drawing/2014/main" id="{69D16EE4-CEBD-4A47-BBAB-EDA8923C10DA}"/>
              </a:ext>
            </a:extLst>
          </p:cNvPr>
          <p:cNvSpPr txBox="1"/>
          <p:nvPr/>
        </p:nvSpPr>
        <p:spPr>
          <a:xfrm>
            <a:off x="288144" y="1218189"/>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 	</a:t>
            </a:r>
            <a:r>
              <a:rPr lang="de-DE" sz="2400" dirty="0">
                <a:solidFill>
                  <a:schemeClr val="tx2"/>
                </a:solidFill>
                <a:hlinkClick r:id="rId5" action="ppaction://hlinksldjump"/>
              </a:rPr>
              <a:t>Entscheidungshilfen zum Übertritt</a:t>
            </a:r>
            <a:endParaRPr lang="de-DE" sz="2400" dirty="0">
              <a:solidFill>
                <a:schemeClr val="tx2"/>
              </a:solidFill>
            </a:endParaRPr>
          </a:p>
        </p:txBody>
      </p:sp>
      <p:sp>
        <p:nvSpPr>
          <p:cNvPr id="6" name="Textfeld 5">
            <a:extLst>
              <a:ext uri="{FF2B5EF4-FFF2-40B4-BE49-F238E27FC236}">
                <a16:creationId xmlns:a16="http://schemas.microsoft.com/office/drawing/2014/main" id="{B804F6E1-86A7-42C4-9802-028FE4843B9A}"/>
              </a:ext>
            </a:extLst>
          </p:cNvPr>
          <p:cNvSpPr txBox="1"/>
          <p:nvPr/>
        </p:nvSpPr>
        <p:spPr>
          <a:xfrm>
            <a:off x="318644" y="2495457"/>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III. 	Fragen zum </a:t>
            </a:r>
            <a:r>
              <a:rPr lang="de-DE" sz="2400" dirty="0">
                <a:solidFill>
                  <a:schemeClr val="tx2"/>
                </a:solidFill>
                <a:hlinkClick r:id="rId6" action="ppaction://hlinksldjump"/>
              </a:rPr>
              <a:t>Probeunterricht</a:t>
            </a:r>
            <a:endParaRPr lang="de-DE" sz="2400" dirty="0">
              <a:solidFill>
                <a:schemeClr val="tx2"/>
              </a:solidFill>
            </a:endParaRPr>
          </a:p>
        </p:txBody>
      </p:sp>
      <p:sp>
        <p:nvSpPr>
          <p:cNvPr id="7" name="Textfeld 6">
            <a:hlinkClick r:id="rId7" action="ppaction://hlinksldjump"/>
            <a:extLst>
              <a:ext uri="{FF2B5EF4-FFF2-40B4-BE49-F238E27FC236}">
                <a16:creationId xmlns:a16="http://schemas.microsoft.com/office/drawing/2014/main" id="{55452655-86EF-45AC-B199-E7BC2C56B636}"/>
              </a:ext>
            </a:extLst>
          </p:cNvPr>
          <p:cNvSpPr txBox="1"/>
          <p:nvPr/>
        </p:nvSpPr>
        <p:spPr>
          <a:xfrm>
            <a:off x="288144" y="1867451"/>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II. 	</a:t>
            </a:r>
            <a:r>
              <a:rPr lang="de-DE" sz="2400" dirty="0">
                <a:solidFill>
                  <a:schemeClr val="tx2"/>
                </a:solidFill>
                <a:hlinkClick r:id="rId8" action="ppaction://hlinksldjump"/>
              </a:rPr>
              <a:t>Allgemeine Fragen zum Übertritt</a:t>
            </a:r>
            <a:endParaRPr lang="de-DE" sz="2400" dirty="0">
              <a:solidFill>
                <a:schemeClr val="tx2"/>
              </a:solidFill>
            </a:endParaRPr>
          </a:p>
        </p:txBody>
      </p:sp>
      <p:sp>
        <p:nvSpPr>
          <p:cNvPr id="8" name="Textfeld 7">
            <a:extLst>
              <a:ext uri="{FF2B5EF4-FFF2-40B4-BE49-F238E27FC236}">
                <a16:creationId xmlns:a16="http://schemas.microsoft.com/office/drawing/2014/main" id="{42F26C9A-EC9F-4CF8-A27F-EBCFE091D59E}"/>
              </a:ext>
            </a:extLst>
          </p:cNvPr>
          <p:cNvSpPr txBox="1"/>
          <p:nvPr/>
        </p:nvSpPr>
        <p:spPr>
          <a:xfrm>
            <a:off x="318644" y="3197223"/>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IV. 	Fragen zur </a:t>
            </a:r>
            <a:r>
              <a:rPr lang="de-DE" sz="2400" dirty="0">
                <a:solidFill>
                  <a:schemeClr val="tx2"/>
                </a:solidFill>
                <a:hlinkClick r:id="rId9" action="ppaction://hlinksldjump"/>
              </a:rPr>
              <a:t>Mittelschule</a:t>
            </a:r>
            <a:endParaRPr lang="de-DE" sz="2400" dirty="0">
              <a:solidFill>
                <a:schemeClr val="tx2"/>
              </a:solidFill>
            </a:endParaRPr>
          </a:p>
        </p:txBody>
      </p:sp>
      <p:sp>
        <p:nvSpPr>
          <p:cNvPr id="9" name="Textfeld 8">
            <a:hlinkClick r:id="rId10" action="ppaction://hlinksldjump"/>
            <a:extLst>
              <a:ext uri="{FF2B5EF4-FFF2-40B4-BE49-F238E27FC236}">
                <a16:creationId xmlns:a16="http://schemas.microsoft.com/office/drawing/2014/main" id="{2EC3824F-BA46-461D-8DCB-7E466DE50E8D}"/>
              </a:ext>
            </a:extLst>
          </p:cNvPr>
          <p:cNvSpPr txBox="1"/>
          <p:nvPr/>
        </p:nvSpPr>
        <p:spPr>
          <a:xfrm>
            <a:off x="308442" y="3893598"/>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 	Fragen zur </a:t>
            </a:r>
            <a:r>
              <a:rPr lang="de-DE" sz="2400" dirty="0">
                <a:solidFill>
                  <a:schemeClr val="tx2"/>
                </a:solidFill>
                <a:hlinkClick r:id="rId10" action="ppaction://hlinksldjump"/>
              </a:rPr>
              <a:t>Realschule</a:t>
            </a:r>
            <a:endParaRPr lang="de-DE" sz="2400" dirty="0">
              <a:solidFill>
                <a:schemeClr val="tx2"/>
              </a:solidFill>
            </a:endParaRPr>
          </a:p>
        </p:txBody>
      </p:sp>
      <p:sp>
        <p:nvSpPr>
          <p:cNvPr id="10" name="Textfeld 9">
            <a:extLst>
              <a:ext uri="{FF2B5EF4-FFF2-40B4-BE49-F238E27FC236}">
                <a16:creationId xmlns:a16="http://schemas.microsoft.com/office/drawing/2014/main" id="{0916D219-E44C-41AC-ABBC-1AD790C9A3A0}"/>
              </a:ext>
            </a:extLst>
          </p:cNvPr>
          <p:cNvSpPr txBox="1"/>
          <p:nvPr/>
        </p:nvSpPr>
        <p:spPr>
          <a:xfrm>
            <a:off x="318644" y="5298124"/>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VII.	Fragen zur </a:t>
            </a:r>
            <a:r>
              <a:rPr lang="de-DE" sz="2400" dirty="0">
                <a:solidFill>
                  <a:schemeClr val="tx2"/>
                </a:solidFill>
                <a:hlinkClick r:id="rId11" action="ppaction://hlinksldjump"/>
              </a:rPr>
              <a:t>Wirtschaftsschule und Berufsschule</a:t>
            </a:r>
            <a:endParaRPr lang="de-DE" sz="2400" dirty="0">
              <a:solidFill>
                <a:schemeClr val="tx2"/>
              </a:solidFill>
            </a:endParaRPr>
          </a:p>
        </p:txBody>
      </p:sp>
      <p:sp>
        <p:nvSpPr>
          <p:cNvPr id="11" name="Textfeld 10">
            <a:extLst>
              <a:ext uri="{FF2B5EF4-FFF2-40B4-BE49-F238E27FC236}">
                <a16:creationId xmlns:a16="http://schemas.microsoft.com/office/drawing/2014/main" id="{FD8020E7-95FA-4B35-BA66-8158BB9CE2C0}"/>
              </a:ext>
            </a:extLst>
          </p:cNvPr>
          <p:cNvSpPr txBox="1"/>
          <p:nvPr/>
        </p:nvSpPr>
        <p:spPr>
          <a:xfrm>
            <a:off x="318644" y="4601749"/>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 	Fragen zum </a:t>
            </a:r>
            <a:r>
              <a:rPr lang="de-DE" sz="2400" dirty="0">
                <a:solidFill>
                  <a:schemeClr val="tx2"/>
                </a:solidFill>
                <a:hlinkClick r:id="rId12" action="ppaction://hlinksldjump"/>
              </a:rPr>
              <a:t>Gymnasium</a:t>
            </a:r>
            <a:endParaRPr lang="de-DE" sz="2400" dirty="0">
              <a:solidFill>
                <a:schemeClr val="tx2"/>
              </a:solidFill>
            </a:endParaRPr>
          </a:p>
        </p:txBody>
      </p:sp>
      <p:sp>
        <p:nvSpPr>
          <p:cNvPr id="12" name="Textfeld 11">
            <a:extLst>
              <a:ext uri="{FF2B5EF4-FFF2-40B4-BE49-F238E27FC236}">
                <a16:creationId xmlns:a16="http://schemas.microsoft.com/office/drawing/2014/main" id="{FE9C2A0D-B9FE-4F71-B92A-3A51940A60A8}"/>
              </a:ext>
            </a:extLst>
          </p:cNvPr>
          <p:cNvSpPr txBox="1"/>
          <p:nvPr/>
        </p:nvSpPr>
        <p:spPr>
          <a:xfrm>
            <a:off x="395288" y="5805264"/>
            <a:ext cx="7561088" cy="576064"/>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panose="05020102010507070707" pitchFamily="18" charset="2"/>
              <a:buChar char=""/>
            </a:pPr>
            <a:endParaRPr lang="de-DE" sz="1400" dirty="0">
              <a:solidFill>
                <a:schemeClr val="tx2"/>
              </a:solidFill>
            </a:endParaRPr>
          </a:p>
        </p:txBody>
      </p:sp>
      <p:sp>
        <p:nvSpPr>
          <p:cNvPr id="13" name="Textfeld 12">
            <a:extLst>
              <a:ext uri="{FF2B5EF4-FFF2-40B4-BE49-F238E27FC236}">
                <a16:creationId xmlns:a16="http://schemas.microsoft.com/office/drawing/2014/main" id="{600B8E41-AE34-4BA3-8340-45FF2882C322}"/>
              </a:ext>
            </a:extLst>
          </p:cNvPr>
          <p:cNvSpPr txBox="1"/>
          <p:nvPr/>
        </p:nvSpPr>
        <p:spPr>
          <a:xfrm>
            <a:off x="356716" y="5859268"/>
            <a:ext cx="5976912"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VIII.	</a:t>
            </a:r>
            <a:r>
              <a:rPr lang="de-DE" sz="2400" dirty="0">
                <a:solidFill>
                  <a:schemeClr val="tx2"/>
                </a:solidFill>
                <a:hlinkClick r:id="rId13" action="ppaction://hlinksldjump"/>
              </a:rPr>
              <a:t>Abschlüsse</a:t>
            </a:r>
            <a:r>
              <a:rPr lang="de-DE" sz="2400" dirty="0">
                <a:solidFill>
                  <a:schemeClr val="tx2"/>
                </a:solidFill>
              </a:rPr>
              <a:t> an den weiterführenden Schulen</a:t>
            </a:r>
          </a:p>
        </p:txBody>
      </p:sp>
    </p:spTree>
    <p:extLst>
      <p:ext uri="{BB962C8B-B14F-4D97-AF65-F5344CB8AC3E}">
        <p14:creationId xmlns:p14="http://schemas.microsoft.com/office/powerpoint/2010/main" val="1081394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Wann ist die Teilnahme am Probeunterricht sinnvoll?</a:t>
            </a:r>
          </a:p>
        </p:txBody>
      </p:sp>
      <p:sp>
        <p:nvSpPr>
          <p:cNvPr id="10" name="Rechteck 9">
            <a:extLst>
              <a:ext uri="{FF2B5EF4-FFF2-40B4-BE49-F238E27FC236}">
                <a16:creationId xmlns:a16="http://schemas.microsoft.com/office/drawing/2014/main" id="{51A42B69-E5AC-4C47-B6D7-3D621A5BC369}"/>
              </a:ext>
            </a:extLst>
          </p:cNvPr>
          <p:cNvSpPr/>
          <p:nvPr/>
        </p:nvSpPr>
        <p:spPr>
          <a:xfrm>
            <a:off x="395288" y="1268760"/>
            <a:ext cx="8316862" cy="3237489"/>
          </a:xfrm>
          <a:prstGeom prst="rect">
            <a:avLst/>
          </a:prstGeom>
        </p:spPr>
        <p:txBody>
          <a:bodyPr wrap="square">
            <a:spAutoFit/>
          </a:bodyPr>
          <a:lstStyle/>
          <a:p>
            <a:pPr>
              <a:lnSpc>
                <a:spcPct val="107000"/>
              </a:lnSpc>
              <a:spcAft>
                <a:spcPts val="800"/>
              </a:spcAft>
            </a:pPr>
            <a:r>
              <a:rPr lang="de-DE" sz="2000" dirty="0">
                <a:effectLst/>
                <a:ea typeface="Calibri" panose="020F0502020204030204" pitchFamily="34" charset="0"/>
              </a:rPr>
              <a:t>Am ehesten sinnvoll ist die Teilnahme, wenn Ihr Kind die Noten für eine gewünschte Schuler knapp nicht erreicht hat. </a:t>
            </a:r>
          </a:p>
          <a:p>
            <a:pPr>
              <a:lnSpc>
                <a:spcPct val="107000"/>
              </a:lnSpc>
              <a:spcAft>
                <a:spcPts val="800"/>
              </a:spcAft>
            </a:pPr>
            <a:endParaRPr lang="de-DE" sz="2000" dirty="0">
              <a:effectLst/>
              <a:ea typeface="Calibri" panose="020F0502020204030204" pitchFamily="34" charset="0"/>
            </a:endParaRPr>
          </a:p>
          <a:p>
            <a:pPr>
              <a:lnSpc>
                <a:spcPct val="107000"/>
              </a:lnSpc>
              <a:spcAft>
                <a:spcPts val="800"/>
              </a:spcAft>
            </a:pPr>
            <a:r>
              <a:rPr lang="de-DE" sz="2000" dirty="0">
                <a:effectLst/>
                <a:ea typeface="Calibri" panose="020F0502020204030204" pitchFamily="34" charset="0"/>
              </a:rPr>
              <a:t>Bedenken Sie, dass sich das Niveau des Probeunterrichts an der jeweiligen Schulart orientiert. Es werden also schon auch anspruchsvollere Aufgaben gestellt. Überlegen können Sie dabei, wie sich ein Scheitern für Ihr Kind auswirkt. </a:t>
            </a:r>
            <a:br>
              <a:rPr lang="de-DE" sz="2000" dirty="0">
                <a:effectLst/>
                <a:ea typeface="Calibri" panose="020F0502020204030204" pitchFamily="34" charset="0"/>
              </a:rPr>
            </a:br>
            <a:r>
              <a:rPr lang="de-DE" sz="2000" dirty="0">
                <a:effectLst/>
                <a:ea typeface="Calibri" panose="020F0502020204030204" pitchFamily="34" charset="0"/>
              </a:rPr>
              <a:t>Sprechen Sie dazu auch ehrlich mit Ihrem Kind. Ihr Kind sollte hinter der Entscheidung stehen und auch die Folgen aushalten können.</a:t>
            </a:r>
          </a:p>
        </p:txBody>
      </p:sp>
      <mc:AlternateContent xmlns:mc="http://schemas.openxmlformats.org/markup-compatibility/2006" xmlns:pslz="http://schemas.microsoft.com/office/powerpoint/2016/slidezoom">
        <mc:Choice Requires="pslz">
          <p:graphicFrame>
            <p:nvGraphicFramePr>
              <p:cNvPr id="6" name="Folienzoom 5">
                <a:extLst>
                  <a:ext uri="{FF2B5EF4-FFF2-40B4-BE49-F238E27FC236}">
                    <a16:creationId xmlns:a16="http://schemas.microsoft.com/office/drawing/2014/main" id="{66629F49-A928-48DB-9B1D-BC5E693A2DBE}"/>
                  </a:ext>
                </a:extLst>
              </p:cNvPr>
              <p:cNvGraphicFramePr>
                <a:graphicFrameLocks noChangeAspect="1"/>
              </p:cNvGraphicFramePr>
              <p:nvPr>
                <p:extLst>
                  <p:ext uri="{D42A27DB-BD31-4B8C-83A1-F6EECF244321}">
                    <p14:modId xmlns:p14="http://schemas.microsoft.com/office/powerpoint/2010/main" val="1361674576"/>
                  </p:ext>
                </p:extLst>
              </p:nvPr>
            </p:nvGraphicFramePr>
            <p:xfrm>
              <a:off x="6012160" y="4494376"/>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Folienzoom 5">
                <a:hlinkClick r:id="rId4" action="ppaction://hlinksldjump"/>
                <a:extLst>
                  <a:ext uri="{FF2B5EF4-FFF2-40B4-BE49-F238E27FC236}">
                    <a16:creationId xmlns:a16="http://schemas.microsoft.com/office/drawing/2014/main" id="{66629F49-A928-48DB-9B1D-BC5E693A2DBE}"/>
                  </a:ext>
                </a:extLst>
              </p:cNvPr>
              <p:cNvPicPr>
                <a:picLocks noGrp="1" noRot="1" noChangeAspect="1" noMove="1" noResize="1" noEditPoints="1" noAdjustHandles="1" noChangeArrowheads="1" noChangeShapeType="1"/>
              </p:cNvPicPr>
              <p:nvPr/>
            </p:nvPicPr>
            <p:blipFill>
              <a:blip r:embed="rId5"/>
              <a:stretch>
                <a:fillRect/>
              </a:stretch>
            </p:blipFill>
            <p:spPr>
              <a:xfrm>
                <a:off x="6012160" y="4494376"/>
                <a:ext cx="2286000" cy="1714500"/>
              </a:xfrm>
              <a:prstGeom prst="rect">
                <a:avLst/>
              </a:prstGeom>
              <a:ln w="3175">
                <a:solidFill>
                  <a:prstClr val="ltGray"/>
                </a:solidFill>
              </a:ln>
            </p:spPr>
          </p:pic>
        </mc:Fallback>
      </mc:AlternateContent>
      <p:sp>
        <p:nvSpPr>
          <p:cNvPr id="7" name="Textfeld 6">
            <a:extLst>
              <a:ext uri="{FF2B5EF4-FFF2-40B4-BE49-F238E27FC236}">
                <a16:creationId xmlns:a16="http://schemas.microsoft.com/office/drawing/2014/main" id="{06D83532-4411-4AB4-A762-E572B0B1D811}"/>
              </a:ext>
            </a:extLst>
          </p:cNvPr>
          <p:cNvSpPr txBox="1"/>
          <p:nvPr/>
        </p:nvSpPr>
        <p:spPr>
          <a:xfrm>
            <a:off x="755576" y="5132034"/>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6"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228335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dirty="0"/>
              <a:t>Beispielaufgaben für den Probeunterricht?</a:t>
            </a:r>
          </a:p>
        </p:txBody>
      </p:sp>
      <p:sp>
        <p:nvSpPr>
          <p:cNvPr id="6" name="Textfeld 5">
            <a:extLst>
              <a:ext uri="{FF2B5EF4-FFF2-40B4-BE49-F238E27FC236}">
                <a16:creationId xmlns:a16="http://schemas.microsoft.com/office/drawing/2014/main" id="{AC47E99F-81D0-4129-BA50-A150A2F18ADF}"/>
              </a:ext>
            </a:extLst>
          </p:cNvPr>
          <p:cNvSpPr txBox="1"/>
          <p:nvPr/>
        </p:nvSpPr>
        <p:spPr>
          <a:xfrm>
            <a:off x="908720" y="1340768"/>
            <a:ext cx="6750496" cy="3442674"/>
          </a:xfrm>
          <a:prstGeom prst="rect">
            <a:avLst/>
          </a:prstGeom>
          <a:noFill/>
          <a:ln w="9525">
            <a:noFill/>
          </a:ln>
        </p:spPr>
        <p:txBody>
          <a:bodyPr wrap="square">
            <a:spAutoFit/>
          </a:bodyPr>
          <a:lstStyle/>
          <a:p>
            <a:pPr>
              <a:lnSpc>
                <a:spcPct val="107000"/>
              </a:lnSpc>
              <a:spcAft>
                <a:spcPts val="800"/>
              </a:spcAft>
            </a:pPr>
            <a:r>
              <a:rPr lang="de-DE" sz="2000" u="sng" dirty="0">
                <a:solidFill>
                  <a:srgbClr val="0563C1"/>
                </a:solidFill>
                <a:ea typeface="Calibri" panose="020F0502020204030204" pitchFamily="34" charset="0"/>
                <a:cs typeface="Times New Roman" panose="02020603050405020304" pitchFamily="18" charset="0"/>
              </a:rPr>
              <a:t>Wie sieht der Probeunterricht an der Realschule aus:</a:t>
            </a:r>
          </a:p>
          <a:p>
            <a:pPr marL="285750" indent="-285750">
              <a:lnSpc>
                <a:spcPct val="107000"/>
              </a:lnSpc>
              <a:spcAft>
                <a:spcPts val="800"/>
              </a:spcAft>
              <a:buFontTx/>
              <a:buChar char="-"/>
            </a:pPr>
            <a:r>
              <a:rPr lang="de-DE" sz="2000" dirty="0">
                <a:solidFill>
                  <a:srgbClr val="000000"/>
                </a:solidFill>
                <a:effectLst/>
                <a:ea typeface="Calibri" panose="020F0502020204030204" pitchFamily="34" charset="0"/>
              </a:rPr>
              <a:t>Beispielaufgaben: </a:t>
            </a:r>
            <a:r>
              <a:rPr lang="de-DE" sz="2000" dirty="0">
                <a:solidFill>
                  <a:srgbClr val="0563C1"/>
                </a:solidFill>
                <a:effectLst/>
                <a:ea typeface="Calibri" panose="020F0502020204030204" pitchFamily="34" charset="0"/>
                <a:hlinkClick r:id="rId3"/>
              </a:rPr>
              <a:t>https://www.isb.bayern.de/realschule/leistungserhebungen/probeunterricht-realschule/</a:t>
            </a:r>
            <a:endParaRPr lang="de-DE" sz="2000" dirty="0">
              <a:effectLst/>
              <a:ea typeface="Calibri" panose="020F0502020204030204" pitchFamily="34" charset="0"/>
            </a:endParaRPr>
          </a:p>
          <a:p>
            <a:pPr marL="285750" indent="-285750">
              <a:lnSpc>
                <a:spcPct val="107000"/>
              </a:lnSpc>
              <a:spcAft>
                <a:spcPts val="800"/>
              </a:spcAft>
              <a:buFontTx/>
              <a:buChar char="-"/>
            </a:pPr>
            <a:endParaRPr lang="de-DE" sz="2000" dirty="0">
              <a:effectLst/>
              <a:ea typeface="Calibri" panose="020F0502020204030204" pitchFamily="34" charset="0"/>
            </a:endParaRPr>
          </a:p>
          <a:p>
            <a:pPr>
              <a:lnSpc>
                <a:spcPct val="107000"/>
              </a:lnSpc>
              <a:spcAft>
                <a:spcPts val="800"/>
              </a:spcAft>
            </a:pPr>
            <a:r>
              <a:rPr lang="de-DE" sz="2000" u="sng" dirty="0">
                <a:solidFill>
                  <a:srgbClr val="0563C1"/>
                </a:solidFill>
                <a:ea typeface="Calibri" panose="020F0502020204030204" pitchFamily="34" charset="0"/>
                <a:cs typeface="Times New Roman" panose="02020603050405020304" pitchFamily="18" charset="0"/>
              </a:rPr>
              <a:t>Wie sieht der Probeunterricht am Gymnasium aus:</a:t>
            </a:r>
          </a:p>
          <a:p>
            <a:pPr marL="285750" indent="-285750">
              <a:lnSpc>
                <a:spcPct val="107000"/>
              </a:lnSpc>
              <a:spcAft>
                <a:spcPts val="800"/>
              </a:spcAft>
              <a:buFontTx/>
              <a:buChar char="-"/>
            </a:pPr>
            <a:r>
              <a:rPr lang="de-DE" sz="2000" dirty="0">
                <a:solidFill>
                  <a:srgbClr val="000000"/>
                </a:solidFill>
                <a:effectLst/>
                <a:ea typeface="Calibri" panose="020F0502020204030204" pitchFamily="34" charset="0"/>
              </a:rPr>
              <a:t>Beispielaufgaben:</a:t>
            </a:r>
            <a:r>
              <a:rPr lang="de-DE" sz="2000" u="sng" dirty="0">
                <a:solidFill>
                  <a:srgbClr val="000000"/>
                </a:solidFill>
                <a:effectLst/>
                <a:ea typeface="Calibri" panose="020F0502020204030204" pitchFamily="34" charset="0"/>
              </a:rPr>
              <a:t> </a:t>
            </a:r>
            <a:r>
              <a:rPr lang="de-DE" sz="2000" u="sng" dirty="0">
                <a:solidFill>
                  <a:srgbClr val="0563C1"/>
                </a:solidFill>
                <a:effectLst/>
                <a:ea typeface="Calibri" panose="020F0502020204030204" pitchFamily="34" charset="0"/>
                <a:hlinkClick r:id="rId4"/>
              </a:rPr>
              <a:t>https://www.isb.bayern.de/gymnasium/leistungserhebungen/probeunterricht-gymnasium/</a:t>
            </a:r>
            <a:endParaRPr lang="de-DE" sz="2000" u="sng" dirty="0">
              <a:solidFill>
                <a:srgbClr val="0563C1"/>
              </a:solidFill>
              <a:effectLst/>
              <a:ea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D2D1CE90-C459-4D73-B6AB-5BD4E0686764}"/>
                  </a:ext>
                </a:extLst>
              </p:cNvPr>
              <p:cNvGraphicFramePr>
                <a:graphicFrameLocks noChangeAspect="1"/>
              </p:cNvGraphicFramePr>
              <p:nvPr>
                <p:extLst>
                  <p:ext uri="{D42A27DB-BD31-4B8C-83A1-F6EECF244321}">
                    <p14:modId xmlns:p14="http://schemas.microsoft.com/office/powerpoint/2010/main" val="1957021647"/>
                  </p:ext>
                </p:extLst>
              </p:nvPr>
            </p:nvGraphicFramePr>
            <p:xfrm>
              <a:off x="6163632" y="4659982"/>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6" action="ppaction://hlinksldjump"/>
                <a:extLst>
                  <a:ext uri="{FF2B5EF4-FFF2-40B4-BE49-F238E27FC236}">
                    <a16:creationId xmlns:a16="http://schemas.microsoft.com/office/drawing/2014/main" id="{D2D1CE90-C459-4D73-B6AB-5BD4E0686764}"/>
                  </a:ext>
                </a:extLst>
              </p:cNvPr>
              <p:cNvPicPr>
                <a:picLocks noGrp="1" noRot="1" noChangeAspect="1" noMove="1" noResize="1" noEditPoints="1" noAdjustHandles="1" noChangeArrowheads="1" noChangeShapeType="1"/>
              </p:cNvPicPr>
              <p:nvPr/>
            </p:nvPicPr>
            <p:blipFill>
              <a:blip r:embed="rId7"/>
              <a:stretch>
                <a:fillRect/>
              </a:stretch>
            </p:blipFill>
            <p:spPr>
              <a:xfrm>
                <a:off x="6163632" y="4659982"/>
                <a:ext cx="2286000" cy="1714500"/>
              </a:xfrm>
              <a:prstGeom prst="rect">
                <a:avLst/>
              </a:prstGeom>
              <a:ln w="3175">
                <a:solidFill>
                  <a:prstClr val="ltGray"/>
                </a:solidFill>
              </a:ln>
            </p:spPr>
          </p:pic>
        </mc:Fallback>
      </mc:AlternateContent>
      <p:sp>
        <p:nvSpPr>
          <p:cNvPr id="8" name="Textfeld 7">
            <a:extLst>
              <a:ext uri="{FF2B5EF4-FFF2-40B4-BE49-F238E27FC236}">
                <a16:creationId xmlns:a16="http://schemas.microsoft.com/office/drawing/2014/main" id="{65F701A2-335D-4D33-BD26-0C9A182B7E2B}"/>
              </a:ext>
            </a:extLst>
          </p:cNvPr>
          <p:cNvSpPr txBox="1"/>
          <p:nvPr/>
        </p:nvSpPr>
        <p:spPr>
          <a:xfrm>
            <a:off x="907048" y="5297640"/>
            <a:ext cx="4968552" cy="648072"/>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 </a:t>
            </a:r>
            <a:r>
              <a:rPr lang="de-DE" sz="2000" dirty="0">
                <a:solidFill>
                  <a:schemeClr val="tx2"/>
                </a:solidFill>
                <a:hlinkClick r:id="rId8" action="ppaction://hlinksldjump"/>
              </a:rPr>
              <a:t>Zurück zu Fragen zum Probenunterricht</a:t>
            </a:r>
            <a:endParaRPr lang="de-DE" sz="2000" dirty="0">
              <a:solidFill>
                <a:schemeClr val="tx2"/>
              </a:solidFill>
            </a:endParaRPr>
          </a:p>
        </p:txBody>
      </p:sp>
    </p:spTree>
    <p:extLst>
      <p:ext uri="{BB962C8B-B14F-4D97-AF65-F5344CB8AC3E}">
        <p14:creationId xmlns:p14="http://schemas.microsoft.com/office/powerpoint/2010/main" val="578161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4" name="Titel 1">
            <a:extLst>
              <a:ext uri="{FF2B5EF4-FFF2-40B4-BE49-F238E27FC236}">
                <a16:creationId xmlns:a16="http://schemas.microsoft.com/office/drawing/2014/main" id="{7DFDB4A4-D7A1-4873-9E4E-160735305B01}"/>
              </a:ext>
            </a:extLst>
          </p:cNvPr>
          <p:cNvSpPr txBox="1">
            <a:spLocks/>
          </p:cNvSpPr>
          <p:nvPr/>
        </p:nvSpPr>
        <p:spPr>
          <a:xfrm>
            <a:off x="431001" y="103713"/>
            <a:ext cx="7381359" cy="648000"/>
          </a:xfrm>
          <a:prstGeom prst="rect">
            <a:avLst/>
          </a:prstGeom>
        </p:spPr>
        <p:txBody>
          <a:bodyPr vert="horz" lIns="0" tIns="0" rIns="0" bIns="0" rtlCol="0" anchor="ctr">
            <a:noAutofit/>
          </a:bodyPr>
          <a:lstStyle>
            <a:lvl1pPr algn="l" defTabSz="914377" rtl="0" eaLnBrk="1" latinLnBrk="0" hangingPunct="1">
              <a:spcBef>
                <a:spcPct val="0"/>
              </a:spcBef>
              <a:buNone/>
              <a:defRPr sz="2000" b="1" i="0"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srgbClr val="13A87C"/>
                </a:solidFill>
                <a:effectLst/>
                <a:uLnTx/>
                <a:uFillTx/>
                <a:latin typeface="Arial" panose="020B0604020202020204" pitchFamily="34" charset="0"/>
                <a:ea typeface="+mj-ea"/>
                <a:cs typeface="Arial" panose="020B0604020202020204" pitchFamily="34" charset="0"/>
              </a:rPr>
              <a:t>Fragen zur Mittelschule - Übersicht</a:t>
            </a:r>
          </a:p>
        </p:txBody>
      </p:sp>
      <p:sp>
        <p:nvSpPr>
          <p:cNvPr id="10" name="Textfeld 9">
            <a:hlinkClick r:id="rId3" action="ppaction://hlinksldjump"/>
            <a:extLst>
              <a:ext uri="{FF2B5EF4-FFF2-40B4-BE49-F238E27FC236}">
                <a16:creationId xmlns:a16="http://schemas.microsoft.com/office/drawing/2014/main" id="{4E00A364-DBDA-4940-BE93-BBBBBAAB6AA8}"/>
              </a:ext>
            </a:extLst>
          </p:cNvPr>
          <p:cNvSpPr txBox="1"/>
          <p:nvPr/>
        </p:nvSpPr>
        <p:spPr>
          <a:xfrm>
            <a:off x="438600" y="5614068"/>
            <a:ext cx="5762409" cy="408753"/>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336"/>
              </a:spcBef>
              <a:spcAft>
                <a:spcPts val="0"/>
              </a:spcAft>
              <a:buClr>
                <a:srgbClr val="13A87C"/>
              </a:buClr>
              <a:buSzTx/>
              <a:buFontTx/>
              <a:buNone/>
              <a:tabLst/>
              <a:defRPr/>
            </a:pPr>
            <a:r>
              <a:rPr kumimoji="0" lang="de-DE" b="1" i="0" u="none" strike="noStrike" kern="1200" cap="none" spc="0" normalizeH="0" baseline="0" noProof="0" dirty="0">
                <a:ln>
                  <a:noFill/>
                </a:ln>
                <a:solidFill>
                  <a:srgbClr val="13A87C"/>
                </a:solidFill>
                <a:effectLst/>
                <a:uLnTx/>
                <a:uFillTx/>
                <a:latin typeface="Arial" panose="020B0604020202020204"/>
                <a:ea typeface="+mn-ea"/>
                <a:cs typeface="+mn-cs"/>
              </a:rPr>
              <a:t>&gt; </a:t>
            </a:r>
            <a:r>
              <a:rPr kumimoji="0" lang="de-DE" b="1" i="0" u="none" strike="noStrike" kern="1200" cap="none" spc="0" normalizeH="0" baseline="0" noProof="0" dirty="0">
                <a:ln>
                  <a:noFill/>
                </a:ln>
                <a:solidFill>
                  <a:srgbClr val="13A87C"/>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Fragen zum M-Zug an der Mittelschule </a:t>
            </a:r>
            <a:endParaRPr kumimoji="0" lang="de-DE" b="1"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2" name="Rechteck 1">
            <a:hlinkClick r:id="rId4" action="ppaction://hlinksldjump"/>
            <a:extLst>
              <a:ext uri="{FF2B5EF4-FFF2-40B4-BE49-F238E27FC236}">
                <a16:creationId xmlns:a16="http://schemas.microsoft.com/office/drawing/2014/main" id="{DB52EE48-0146-463D-AC25-F7C4B1230CBA}"/>
              </a:ext>
            </a:extLst>
          </p:cNvPr>
          <p:cNvSpPr/>
          <p:nvPr/>
        </p:nvSpPr>
        <p:spPr>
          <a:xfrm>
            <a:off x="428502" y="991330"/>
            <a:ext cx="8461479" cy="812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Wie</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unterstützt</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die Mittelschule Schüler/innen der 5. Klasse?</a:t>
            </a:r>
          </a:p>
        </p:txBody>
      </p:sp>
      <p:sp>
        <p:nvSpPr>
          <p:cNvPr id="11" name="Rechteck 10">
            <a:hlinkClick r:id="rId5" action="ppaction://hlinksldjump"/>
            <a:extLst>
              <a:ext uri="{FF2B5EF4-FFF2-40B4-BE49-F238E27FC236}">
                <a16:creationId xmlns:a16="http://schemas.microsoft.com/office/drawing/2014/main" id="{B32D9E48-CED1-492C-A420-E44754915527}"/>
              </a:ext>
            </a:extLst>
          </p:cNvPr>
          <p:cNvSpPr/>
          <p:nvPr/>
        </p:nvSpPr>
        <p:spPr>
          <a:xfrm>
            <a:off x="438600" y="1911018"/>
            <a:ext cx="8461478" cy="715495"/>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Ziele</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 werden an der Mittelschule verfolgt?</a:t>
            </a:r>
          </a:p>
        </p:txBody>
      </p:sp>
      <p:sp>
        <p:nvSpPr>
          <p:cNvPr id="12" name="Rechteck 11">
            <a:hlinkClick r:id="rId6" action="ppaction://hlinksldjump"/>
            <a:extLst>
              <a:ext uri="{FF2B5EF4-FFF2-40B4-BE49-F238E27FC236}">
                <a16:creationId xmlns:a16="http://schemas.microsoft.com/office/drawing/2014/main" id="{1AE29BA3-87E6-42B5-A3AA-F14B1EF8B471}"/>
              </a:ext>
            </a:extLst>
          </p:cNvPr>
          <p:cNvSpPr/>
          <p:nvPr/>
        </p:nvSpPr>
        <p:spPr>
          <a:xfrm>
            <a:off x="428503" y="2733984"/>
            <a:ext cx="8461478" cy="923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Was</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hlinkClick r:id="rId7" action="ppaction://hlinksldjump">
                  <a:extLst>
                    <a:ext uri="{A12FA001-AC4F-418D-AE19-62706E023703}">
                      <ahyp:hlinkClr xmlns:ahyp="http://schemas.microsoft.com/office/drawing/2018/hyperlinkcolor" val="tx"/>
                    </a:ext>
                  </a:extLst>
                </a:hlinkClick>
              </a:rPr>
              <a:t>erwartet</a:t>
            </a:r>
            <a:r>
              <a:rPr kumimoji="0" lang="de-DE" sz="20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die Mittelschule von ihren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was dürfen Sie von der Mittelschule erwarten? </a:t>
            </a:r>
          </a:p>
        </p:txBody>
      </p:sp>
      <p:sp>
        <p:nvSpPr>
          <p:cNvPr id="13" name="Rechteck 12">
            <a:hlinkClick r:id="rId8" action="ppaction://hlinksldjump"/>
            <a:extLst>
              <a:ext uri="{FF2B5EF4-FFF2-40B4-BE49-F238E27FC236}">
                <a16:creationId xmlns:a16="http://schemas.microsoft.com/office/drawing/2014/main" id="{151CBEA3-ADE3-4A3C-A81E-F4C8F1C52AB9}"/>
              </a:ext>
            </a:extLst>
          </p:cNvPr>
          <p:cNvSpPr/>
          <p:nvPr/>
        </p:nvSpPr>
        <p:spPr>
          <a:xfrm>
            <a:off x="428502" y="3720299"/>
            <a:ext cx="8461478" cy="85619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hlinkClick r:id="rId8" action="ppaction://hlinksldjump"/>
              </a:rPr>
              <a:t>Welche Zweige und Ausbildungsrichtungen </a:t>
            </a:r>
            <a:r>
              <a:rPr kumimoji="0" lang="de-DE" sz="2000" b="1" i="0" u="none" strike="noStrike" kern="1200" cap="none" spc="0" normalizeH="0" baseline="0" noProof="0" dirty="0">
                <a:ln>
                  <a:noFill/>
                </a:ln>
                <a:solidFill>
                  <a:srgbClr val="13A87C"/>
                </a:solidFill>
                <a:effectLst/>
                <a:uLnTx/>
                <a:uFillTx/>
                <a:latin typeface="Arial" panose="020B0604020202020204"/>
                <a:ea typeface="+mn-ea"/>
                <a:cs typeface="+mn-cs"/>
              </a:rPr>
              <a:t>gibt es an der Mittelschule?</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3450" y="5022398"/>
            <a:ext cx="3062047" cy="1378853"/>
          </a:xfrm>
          <a:prstGeom prst="rect">
            <a:avLst/>
          </a:prstGeom>
        </p:spPr>
      </p:pic>
      <p:sp>
        <p:nvSpPr>
          <p:cNvPr id="5" name="Rechteck 4">
            <a:extLst>
              <a:ext uri="{FF2B5EF4-FFF2-40B4-BE49-F238E27FC236}">
                <a16:creationId xmlns:a16="http://schemas.microsoft.com/office/drawing/2014/main" id="{1C857970-2F55-49E7-BDCD-7D3A21E8E1C2}"/>
              </a:ext>
            </a:extLst>
          </p:cNvPr>
          <p:cNvSpPr/>
          <p:nvPr/>
        </p:nvSpPr>
        <p:spPr>
          <a:xfrm>
            <a:off x="395647" y="608560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4" name="Rechteck 13">
            <a:hlinkClick r:id="rId11" action="ppaction://hlinksldjump"/>
            <a:extLst>
              <a:ext uri="{FF2B5EF4-FFF2-40B4-BE49-F238E27FC236}">
                <a16:creationId xmlns:a16="http://schemas.microsoft.com/office/drawing/2014/main" id="{112A498F-ED50-42F5-B7EB-CB478B6C4AAE}"/>
              </a:ext>
            </a:extLst>
          </p:cNvPr>
          <p:cNvSpPr/>
          <p:nvPr/>
        </p:nvSpPr>
        <p:spPr>
          <a:xfrm>
            <a:off x="438600" y="4695091"/>
            <a:ext cx="5498807" cy="7217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Wichtige Ansprechpartner für den Übertritt </a:t>
            </a:r>
          </a:p>
        </p:txBody>
      </p:sp>
    </p:spTree>
    <p:extLst>
      <p:ext uri="{BB962C8B-B14F-4D97-AF65-F5344CB8AC3E}">
        <p14:creationId xmlns:p14="http://schemas.microsoft.com/office/powerpoint/2010/main" val="25184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Wie unterstützt die Mittelschule </a:t>
            </a:r>
            <a:r>
              <a:rPr lang="de-DE" dirty="0" err="1"/>
              <a:t>SchülerInnen</a:t>
            </a:r>
            <a:r>
              <a:rPr lang="de-DE" dirty="0"/>
              <a:t> </a:t>
            </a:r>
            <a:br>
              <a:rPr lang="de-DE" dirty="0"/>
            </a:br>
            <a:r>
              <a:rPr lang="de-DE" dirty="0"/>
              <a:t>der 5. Klasse?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22</a:t>
            </a:fld>
            <a:endParaRPr lang="de-DE" dirty="0"/>
          </a:p>
        </p:txBody>
      </p:sp>
      <p:sp>
        <p:nvSpPr>
          <p:cNvPr id="8" name="Textplatzhalter 3">
            <a:extLst>
              <a:ext uri="{FF2B5EF4-FFF2-40B4-BE49-F238E27FC236}">
                <a16:creationId xmlns:a16="http://schemas.microsoft.com/office/drawing/2014/main" id="{5EDA6F38-5C61-D846-ABAA-41B9150A0389}"/>
              </a:ext>
            </a:extLst>
          </p:cNvPr>
          <p:cNvSpPr txBox="1">
            <a:spLocks/>
          </p:cNvSpPr>
          <p:nvPr/>
        </p:nvSpPr>
        <p:spPr>
          <a:xfrm>
            <a:off x="376635" y="1268760"/>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Aft>
                <a:spcPts val="800"/>
              </a:spcAft>
            </a:pPr>
            <a:r>
              <a:rPr lang="de-DE" dirty="0">
                <a:effectLst/>
                <a:latin typeface="+mn-lt"/>
                <a:ea typeface="Calibri" panose="020F0502020204030204" pitchFamily="34" charset="0"/>
              </a:rPr>
              <a:t>In der 5. Klasse wird bei allen Schülern nochmals genau hingeschaut wird, in welchen Bereichen das Wissen noch nicht so gesichert ist. Gerade für Schülerinnen und Schüler, die in der 4. Klasse unter den zunehmenden Anforderungen gelitten haben, ist es wichtig, dass Sie wieder neu starten dürfen und Erfolgserlebnisse haben. </a:t>
            </a:r>
            <a:br>
              <a:rPr lang="de-DE" dirty="0">
                <a:effectLst/>
                <a:latin typeface="+mn-lt"/>
                <a:ea typeface="Calibri" panose="020F0502020204030204" pitchFamily="34" charset="0"/>
              </a:rPr>
            </a:br>
            <a:r>
              <a:rPr lang="de-DE" dirty="0">
                <a:effectLst/>
                <a:latin typeface="+mn-lt"/>
                <a:ea typeface="Calibri" panose="020F0502020204030204" pitchFamily="34" charset="0"/>
              </a:rPr>
              <a:t>Dabei hilft das</a:t>
            </a:r>
            <a:r>
              <a:rPr lang="de-DE" b="1" dirty="0">
                <a:effectLst/>
                <a:latin typeface="+mn-lt"/>
                <a:ea typeface="Calibri" panose="020F0502020204030204" pitchFamily="34" charset="0"/>
              </a:rPr>
              <a:t> Klassenleiterprinzip </a:t>
            </a:r>
            <a:r>
              <a:rPr lang="de-DE" dirty="0">
                <a:effectLst/>
                <a:latin typeface="+mn-lt"/>
                <a:ea typeface="Calibri" panose="020F0502020204030204" pitchFamily="34" charset="0"/>
              </a:rPr>
              <a:t>an der Mittelschule. Die Klassenleitung koordiniert auch Förderunterricht bei einer Förderlehrkraft oder falls nötig die Zusammenarbeit mit weiteren Unterstützungsangeboten.</a:t>
            </a:r>
          </a:p>
        </p:txBody>
      </p:sp>
      <p:pic>
        <p:nvPicPr>
          <p:cNvPr id="9" name="Grafik 8"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mc:AlternateContent xmlns:mc="http://schemas.openxmlformats.org/markup-compatibility/2006" xmlns:pslz="http://schemas.microsoft.com/office/powerpoint/2016/slidezoom">
        <mc:Choice Requires="pslz">
          <p:graphicFrame>
            <p:nvGraphicFramePr>
              <p:cNvPr id="5" name="Folienzoom 4">
                <a:extLst>
                  <a:ext uri="{FF2B5EF4-FFF2-40B4-BE49-F238E27FC236}">
                    <a16:creationId xmlns:a16="http://schemas.microsoft.com/office/drawing/2014/main" id="{034C5892-4B2C-4C09-AE2B-F08B2D1A5B95}"/>
                  </a:ext>
                </a:extLst>
              </p:cNvPr>
              <p:cNvGraphicFramePr>
                <a:graphicFrameLocks noChangeAspect="1"/>
              </p:cNvGraphicFramePr>
              <p:nvPr>
                <p:extLst>
                  <p:ext uri="{D42A27DB-BD31-4B8C-83A1-F6EECF244321}">
                    <p14:modId xmlns:p14="http://schemas.microsoft.com/office/powerpoint/2010/main" val="89818330"/>
                  </p:ext>
                </p:extLst>
              </p:nvPr>
            </p:nvGraphicFramePr>
            <p:xfrm>
              <a:off x="611560" y="4440608"/>
              <a:ext cx="2093213" cy="1569910"/>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2093213" cy="1569910"/>
                        </a:xfrm>
                        <a:prstGeom prst="rect">
                          <a:avLst/>
                        </a:prstGeom>
                        <a:ln w="3175">
                          <a:solidFill>
                            <a:prstClr val="ltGray"/>
                          </a:solidFill>
                        </a:ln>
                      </p166:spPr>
                    </pslz:zmPr>
                  </pslz:sldZmObj>
                </pslz:sldZm>
              </a:graphicData>
            </a:graphic>
          </p:graphicFrame>
        </mc:Choice>
        <mc:Fallback xmlns="">
          <p:pic>
            <p:nvPicPr>
              <p:cNvPr id="5" name="Folienzoom 4">
                <a:hlinkClick r:id="rId5" action="ppaction://hlinksldjump"/>
                <a:extLst>
                  <a:ext uri="{FF2B5EF4-FFF2-40B4-BE49-F238E27FC236}">
                    <a16:creationId xmlns:a16="http://schemas.microsoft.com/office/drawing/2014/main" id="{034C5892-4B2C-4C09-AE2B-F08B2D1A5B95}"/>
                  </a:ext>
                </a:extLst>
              </p:cNvPr>
              <p:cNvPicPr>
                <a:picLocks noGrp="1" noRot="1" noChangeAspect="1" noMove="1" noResize="1" noEditPoints="1" noAdjustHandles="1" noChangeArrowheads="1" noChangeShapeType="1"/>
              </p:cNvPicPr>
              <p:nvPr/>
            </p:nvPicPr>
            <p:blipFill>
              <a:blip r:embed="rId6"/>
              <a:stretch>
                <a:fillRect/>
              </a:stretch>
            </p:blipFill>
            <p:spPr>
              <a:xfrm>
                <a:off x="611560" y="4440608"/>
                <a:ext cx="2093213" cy="1569910"/>
              </a:xfrm>
              <a:prstGeom prst="rect">
                <a:avLst/>
              </a:prstGeom>
              <a:ln w="3175">
                <a:solidFill>
                  <a:prstClr val="ltGray"/>
                </a:solidFill>
              </a:ln>
            </p:spPr>
          </p:pic>
        </mc:Fallback>
      </mc:AlternateContent>
      <p:sp>
        <p:nvSpPr>
          <p:cNvPr id="7" name="Rechteck 6">
            <a:extLst>
              <a:ext uri="{FF2B5EF4-FFF2-40B4-BE49-F238E27FC236}">
                <a16:creationId xmlns:a16="http://schemas.microsoft.com/office/drawing/2014/main" id="{50FFF82F-BDAB-4E5D-BF2B-358DB2A7D125}"/>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261519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pPr>
              <a:spcBef>
                <a:spcPts val="336"/>
              </a:spcBef>
              <a:buClr>
                <a:schemeClr val="tx2"/>
              </a:buClr>
            </a:pPr>
            <a:r>
              <a:rPr lang="de-DE" sz="2400" dirty="0"/>
              <a:t>Welche Ziele werden an der Mittelschule verfolgt?</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23</a:t>
            </a:fld>
            <a:endParaRPr lang="de-DE" dirty="0"/>
          </a:p>
        </p:txBody>
      </p:sp>
      <p:sp>
        <p:nvSpPr>
          <p:cNvPr id="8" name="Textplatzhalter 3">
            <a:extLst>
              <a:ext uri="{FF2B5EF4-FFF2-40B4-BE49-F238E27FC236}">
                <a16:creationId xmlns:a16="http://schemas.microsoft.com/office/drawing/2014/main" id="{5EDA6F38-5C61-D846-ABAA-41B9150A0389}"/>
              </a:ext>
            </a:extLst>
          </p:cNvPr>
          <p:cNvSpPr txBox="1">
            <a:spLocks/>
          </p:cNvSpPr>
          <p:nvPr/>
        </p:nvSpPr>
        <p:spPr>
          <a:xfrm>
            <a:off x="357628" y="1376772"/>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7000"/>
              </a:lnSpc>
              <a:spcAft>
                <a:spcPts val="800"/>
              </a:spcAft>
            </a:pPr>
            <a:r>
              <a:rPr lang="de-DE" sz="2000" dirty="0">
                <a:effectLst/>
                <a:latin typeface="+mj-lt"/>
                <a:ea typeface="Calibri" panose="020F0502020204030204" pitchFamily="34" charset="0"/>
              </a:rPr>
              <a:t>An der Mittelschule erhalten Schülerinnen und Schüler eine </a:t>
            </a:r>
            <a:r>
              <a:rPr lang="de-DE" sz="2000" b="1" dirty="0">
                <a:effectLst/>
                <a:latin typeface="+mj-lt"/>
                <a:ea typeface="Calibri" panose="020F0502020204030204" pitchFamily="34" charset="0"/>
              </a:rPr>
              <a:t>grundlegende Allgemeinbildung</a:t>
            </a:r>
            <a:r>
              <a:rPr lang="de-DE" sz="2000" dirty="0">
                <a:effectLst/>
                <a:latin typeface="+mj-lt"/>
                <a:ea typeface="Calibri" panose="020F0502020204030204" pitchFamily="34" charset="0"/>
              </a:rPr>
              <a:t>, die eine gute Voraussetzung für die weitere Zukunft bieten soll.</a:t>
            </a:r>
          </a:p>
          <a:p>
            <a:pPr>
              <a:lnSpc>
                <a:spcPct val="107000"/>
              </a:lnSpc>
              <a:spcAft>
                <a:spcPts val="800"/>
              </a:spcAft>
            </a:pPr>
            <a:r>
              <a:rPr lang="de-DE" sz="2000" dirty="0">
                <a:effectLst/>
                <a:latin typeface="+mj-lt"/>
                <a:ea typeface="Calibri" panose="020F0502020204030204" pitchFamily="34" charset="0"/>
              </a:rPr>
              <a:t>Damit ist die Basis gelegt für einen </a:t>
            </a:r>
            <a:r>
              <a:rPr lang="de-DE" sz="2000" b="1" dirty="0">
                <a:effectLst/>
                <a:latin typeface="+mj-lt"/>
                <a:ea typeface="Calibri" panose="020F0502020204030204" pitchFamily="34" charset="0"/>
              </a:rPr>
              <a:t>Einstieg</a:t>
            </a:r>
            <a:r>
              <a:rPr lang="de-DE" sz="2000" dirty="0">
                <a:effectLst/>
                <a:latin typeface="+mj-lt"/>
                <a:ea typeface="Calibri" panose="020F0502020204030204" pitchFamily="34" charset="0"/>
              </a:rPr>
              <a:t> in eine </a:t>
            </a:r>
            <a:r>
              <a:rPr lang="de-DE" sz="2000" b="1" dirty="0">
                <a:effectLst/>
                <a:latin typeface="+mj-lt"/>
                <a:ea typeface="Calibri" panose="020F0502020204030204" pitchFamily="34" charset="0"/>
              </a:rPr>
              <a:t>berufliche Ausbildung</a:t>
            </a:r>
            <a:r>
              <a:rPr lang="de-DE" sz="2000" dirty="0">
                <a:effectLst/>
                <a:latin typeface="+mj-lt"/>
                <a:ea typeface="Calibri" panose="020F0502020204030204" pitchFamily="34" charset="0"/>
              </a:rPr>
              <a:t>.</a:t>
            </a:r>
            <a:br>
              <a:rPr lang="de-DE" sz="2000" dirty="0">
                <a:effectLst/>
                <a:latin typeface="+mj-lt"/>
                <a:ea typeface="Calibri" panose="020F0502020204030204" pitchFamily="34" charset="0"/>
              </a:rPr>
            </a:br>
            <a:r>
              <a:rPr lang="de-DE" sz="2000" dirty="0">
                <a:effectLst/>
                <a:latin typeface="+mj-lt"/>
                <a:ea typeface="Calibri" panose="020F0502020204030204" pitchFamily="34" charset="0"/>
              </a:rPr>
              <a:t>Eine Berufsausbildung zu absolvieren, hat einen sehr hohen Wert in Deutschland und bietet später alle Möglichkeiten sich weiterzubilden.</a:t>
            </a:r>
          </a:p>
        </p:txBody>
      </p:sp>
      <p:pic>
        <p:nvPicPr>
          <p:cNvPr id="9" name="Grafik 8"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2830D388-B742-4B74-A833-F28309E4F4C1}"/>
                  </a:ext>
                </a:extLst>
              </p:cNvPr>
              <p:cNvGraphicFramePr>
                <a:graphicFrameLocks noChangeAspect="1"/>
              </p:cNvGraphicFramePr>
              <p:nvPr>
                <p:extLst>
                  <p:ext uri="{D42A27DB-BD31-4B8C-83A1-F6EECF244321}">
                    <p14:modId xmlns:p14="http://schemas.microsoft.com/office/powerpoint/2010/main" val="2905921164"/>
                  </p:ext>
                </p:extLst>
              </p:nvPr>
            </p:nvGraphicFramePr>
            <p:xfrm>
              <a:off x="611560" y="4440608"/>
              <a:ext cx="2093213" cy="1569910"/>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2093213" cy="156991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2830D388-B742-4B74-A833-F28309E4F4C1}"/>
                  </a:ext>
                </a:extLst>
              </p:cNvPr>
              <p:cNvPicPr>
                <a:picLocks noGrp="1" noRot="1" noChangeAspect="1" noMove="1" noResize="1" noEditPoints="1" noAdjustHandles="1" noChangeArrowheads="1" noChangeShapeType="1"/>
              </p:cNvPicPr>
              <p:nvPr/>
            </p:nvPicPr>
            <p:blipFill>
              <a:blip r:embed="rId6"/>
              <a:stretch>
                <a:fillRect/>
              </a:stretch>
            </p:blipFill>
            <p:spPr>
              <a:xfrm>
                <a:off x="611560" y="4440608"/>
                <a:ext cx="2093213" cy="1569910"/>
              </a:xfrm>
              <a:prstGeom prst="rect">
                <a:avLst/>
              </a:prstGeom>
              <a:ln w="3175">
                <a:solidFill>
                  <a:prstClr val="ltGray"/>
                </a:solidFill>
              </a:ln>
            </p:spPr>
          </p:pic>
        </mc:Fallback>
      </mc:AlternateContent>
      <p:sp>
        <p:nvSpPr>
          <p:cNvPr id="10" name="Rechteck 9">
            <a:extLst>
              <a:ext uri="{FF2B5EF4-FFF2-40B4-BE49-F238E27FC236}">
                <a16:creationId xmlns:a16="http://schemas.microsoft.com/office/drawing/2014/main" id="{F62FACC4-5EE8-445E-BB26-823EF8203E73}"/>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864795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sz="2800" dirty="0"/>
              <a:t>Erwartungen an der Mittelschule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24</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406080"/>
            <a:ext cx="4066654" cy="1831232"/>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395288" y="1052513"/>
            <a:ext cx="8389937" cy="46085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solidFill>
                  <a:srgbClr val="000000"/>
                </a:solidFill>
              </a:rPr>
              <a:t>Interesse und Freude am praktischen Tun </a:t>
            </a:r>
          </a:p>
          <a:p>
            <a:r>
              <a:rPr lang="de-DE" dirty="0">
                <a:solidFill>
                  <a:srgbClr val="000000"/>
                </a:solidFill>
              </a:rPr>
              <a:t>individuell angepasstes Lernvolumen</a:t>
            </a:r>
          </a:p>
          <a:p>
            <a:r>
              <a:rPr lang="de-DE" b="1" dirty="0">
                <a:solidFill>
                  <a:srgbClr val="000000"/>
                </a:solidFill>
              </a:rPr>
              <a:t>Klassenlehrerprinzip:</a:t>
            </a:r>
            <a:br>
              <a:rPr lang="de-DE" dirty="0">
                <a:solidFill>
                  <a:srgbClr val="000000"/>
                </a:solidFill>
              </a:rPr>
            </a:br>
            <a:r>
              <a:rPr lang="de-DE" dirty="0">
                <a:solidFill>
                  <a:srgbClr val="000000"/>
                </a:solidFill>
              </a:rPr>
              <a:t>Begleitung des Lernens und Übens bei individuell angemessener Zeit</a:t>
            </a:r>
          </a:p>
          <a:p>
            <a:endParaRPr lang="de-DE" dirty="0">
              <a:solidFill>
                <a:srgbClr val="000000"/>
              </a:solidFill>
            </a:endParaRPr>
          </a:p>
          <a:p>
            <a:r>
              <a:rPr lang="de-DE" dirty="0">
                <a:solidFill>
                  <a:srgbClr val="000000"/>
                </a:solidFill>
              </a:rPr>
              <a:t>anschauliches Denken mit Blick auf praktische Ausrichtung</a:t>
            </a:r>
          </a:p>
          <a:p>
            <a:r>
              <a:rPr lang="de-DE" dirty="0">
                <a:solidFill>
                  <a:srgbClr val="000000"/>
                </a:solidFill>
              </a:rPr>
              <a:t>begleitetes und zunehmend selbstständiges Lernen und Üben</a:t>
            </a:r>
          </a:p>
          <a:p>
            <a:endParaRPr lang="de-DE" dirty="0">
              <a:solidFill>
                <a:srgbClr val="000000"/>
              </a:solidFill>
            </a:endParaRPr>
          </a:p>
          <a:p>
            <a:r>
              <a:rPr lang="de-DE" dirty="0">
                <a:solidFill>
                  <a:srgbClr val="000000"/>
                </a:solidFill>
              </a:rPr>
              <a:t>Entwicklung kommunikativer, sozialer</a:t>
            </a:r>
            <a:br>
              <a:rPr lang="de-DE" dirty="0">
                <a:solidFill>
                  <a:srgbClr val="000000"/>
                </a:solidFill>
              </a:rPr>
            </a:br>
            <a:r>
              <a:rPr lang="de-DE" dirty="0">
                <a:solidFill>
                  <a:srgbClr val="000000"/>
                </a:solidFill>
              </a:rPr>
              <a:t>und persönlicher Kompetenzen</a:t>
            </a:r>
            <a:endParaRPr lang="de-DE" dirty="0"/>
          </a:p>
        </p:txBody>
      </p:sp>
      <p:sp>
        <p:nvSpPr>
          <p:cNvPr id="4" name="Textfeld 3">
            <a:extLst>
              <a:ext uri="{FF2B5EF4-FFF2-40B4-BE49-F238E27FC236}">
                <a16:creationId xmlns:a16="http://schemas.microsoft.com/office/drawing/2014/main" id="{7C97511E-6DA8-4883-BDFF-5C295AC11DF8}"/>
              </a:ext>
            </a:extLst>
          </p:cNvPr>
          <p:cNvSpPr txBox="1"/>
          <p:nvPr/>
        </p:nvSpPr>
        <p:spPr>
          <a:xfrm>
            <a:off x="395288" y="5373439"/>
            <a:ext cx="1617629"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4" action="ppaction://hlinksldjump"/>
              </a:rPr>
              <a:t>&gt; mehr Text</a:t>
            </a:r>
            <a:endParaRPr lang="de-DE" b="1" dirty="0">
              <a:solidFill>
                <a:schemeClr val="tx2"/>
              </a:solidFill>
            </a:endParaRPr>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E7224F04-BA2C-4618-8CAA-DA7180795598}"/>
                  </a:ext>
                </a:extLst>
              </p:cNvPr>
              <p:cNvGraphicFramePr>
                <a:graphicFrameLocks noChangeAspect="1"/>
              </p:cNvGraphicFramePr>
              <p:nvPr>
                <p:extLst>
                  <p:ext uri="{D42A27DB-BD31-4B8C-83A1-F6EECF244321}">
                    <p14:modId xmlns:p14="http://schemas.microsoft.com/office/powerpoint/2010/main" val="1824324338"/>
                  </p:ext>
                </p:extLst>
              </p:nvPr>
            </p:nvGraphicFramePr>
            <p:xfrm>
              <a:off x="7452320" y="1105209"/>
              <a:ext cx="1544258" cy="1158194"/>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5"/>
                        <a:stretch>
                          <a:fillRect/>
                        </a:stretch>
                      </p166:blipFill>
                      <p166:spPr xmlns:p166="http://schemas.microsoft.com/office/powerpoint/2016/6/main">
                        <a:xfrm>
                          <a:off x="0" y="0"/>
                          <a:ext cx="1544258" cy="1158194"/>
                        </a:xfrm>
                        <a:prstGeom prst="rect">
                          <a:avLst/>
                        </a:prstGeom>
                        <a:ln w="3175">
                          <a:solidFill>
                            <a:prstClr val="ltGray"/>
                          </a:solidFill>
                        </a:ln>
                      </p166:spPr>
                    </pslz:zmPr>
                  </pslz:sldZmObj>
                </pslz:sldZm>
              </a:graphicData>
            </a:graphic>
          </p:graphicFrame>
        </mc:Choice>
        <mc:Fallback xmlns="">
          <p:pic>
            <p:nvPicPr>
              <p:cNvPr id="8" name="Folienzoom 7">
                <a:hlinkClick r:id="rId7" action="ppaction://hlinksldjump"/>
                <a:extLst>
                  <a:ext uri="{FF2B5EF4-FFF2-40B4-BE49-F238E27FC236}">
                    <a16:creationId xmlns:a16="http://schemas.microsoft.com/office/drawing/2014/main" id="{E7224F04-BA2C-4618-8CAA-DA7180795598}"/>
                  </a:ext>
                </a:extLst>
              </p:cNvPr>
              <p:cNvPicPr>
                <a:picLocks noGrp="1" noRot="1" noChangeAspect="1" noMove="1" noResize="1" noEditPoints="1" noAdjustHandles="1" noChangeArrowheads="1" noChangeShapeType="1"/>
              </p:cNvPicPr>
              <p:nvPr/>
            </p:nvPicPr>
            <p:blipFill>
              <a:blip r:embed="rId6"/>
              <a:stretch>
                <a:fillRect/>
              </a:stretch>
            </p:blipFill>
            <p:spPr>
              <a:xfrm>
                <a:off x="7452320" y="1105209"/>
                <a:ext cx="1544258" cy="1158194"/>
              </a:xfrm>
              <a:prstGeom prst="rect">
                <a:avLst/>
              </a:prstGeom>
              <a:ln w="3175">
                <a:solidFill>
                  <a:prstClr val="ltGray"/>
                </a:solidFill>
              </a:ln>
            </p:spPr>
          </p:pic>
        </mc:Fallback>
      </mc:AlternateContent>
      <p:sp>
        <p:nvSpPr>
          <p:cNvPr id="9" name="Rechteck 8">
            <a:extLst>
              <a:ext uri="{FF2B5EF4-FFF2-40B4-BE49-F238E27FC236}">
                <a16:creationId xmlns:a16="http://schemas.microsoft.com/office/drawing/2014/main" id="{F630A2FA-1DC3-482B-92FE-E5591F2B7EEF}"/>
              </a:ext>
            </a:extLst>
          </p:cNvPr>
          <p:cNvSpPr/>
          <p:nvPr/>
        </p:nvSpPr>
        <p:spPr>
          <a:xfrm>
            <a:off x="379893" y="598989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8"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78812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25</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4628001"/>
            <a:ext cx="2807413" cy="1741068"/>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61680" y="1201978"/>
            <a:ext cx="8389937" cy="352839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Aft>
                <a:spcPts val="800"/>
              </a:spcAft>
            </a:pPr>
            <a:r>
              <a:rPr lang="de-DE" sz="2000" dirty="0">
                <a:effectLst/>
                <a:latin typeface="+mn-lt"/>
                <a:ea typeface="Calibri" panose="020F0502020204030204" pitchFamily="34" charset="0"/>
              </a:rPr>
              <a:t>Die Mittelschule erwartet </a:t>
            </a:r>
            <a:r>
              <a:rPr lang="de-DE" sz="2000" b="1" dirty="0">
                <a:effectLst/>
                <a:latin typeface="+mn-lt"/>
                <a:ea typeface="Calibri" panose="020F0502020204030204" pitchFamily="34" charset="0"/>
              </a:rPr>
              <a:t>Interesse und Freude </a:t>
            </a:r>
            <a:r>
              <a:rPr lang="de-DE" sz="2000" dirty="0">
                <a:effectLst/>
                <a:latin typeface="+mn-lt"/>
                <a:ea typeface="Calibri" panose="020F0502020204030204" pitchFamily="34" charset="0"/>
              </a:rPr>
              <a:t>am </a:t>
            </a:r>
            <a:r>
              <a:rPr lang="de-DE" sz="2000" b="1" dirty="0">
                <a:effectLst/>
                <a:latin typeface="+mn-lt"/>
                <a:ea typeface="Calibri" panose="020F0502020204030204" pitchFamily="34" charset="0"/>
              </a:rPr>
              <a:t>praktischen Tun</a:t>
            </a:r>
            <a:r>
              <a:rPr lang="de-DE" sz="2000" dirty="0">
                <a:effectLst/>
                <a:latin typeface="+mn-lt"/>
                <a:ea typeface="Calibri" panose="020F0502020204030204" pitchFamily="34" charset="0"/>
              </a:rPr>
              <a:t>. Die grundlegende Allgemeinbildung wird </a:t>
            </a:r>
            <a:r>
              <a:rPr lang="de-DE" sz="2000" b="1" dirty="0">
                <a:effectLst/>
                <a:latin typeface="+mn-lt"/>
                <a:ea typeface="Calibri" panose="020F0502020204030204" pitchFamily="34" charset="0"/>
              </a:rPr>
              <a:t>praxisnah</a:t>
            </a:r>
            <a:r>
              <a:rPr lang="de-DE" sz="2000" dirty="0">
                <a:effectLst/>
                <a:latin typeface="+mn-lt"/>
                <a:ea typeface="Calibri" panose="020F0502020204030204" pitchFamily="34" charset="0"/>
              </a:rPr>
              <a:t> vermittelt. So können früh Bezüge zur Berufs- und Arbeitswelt hergestellt werden.</a:t>
            </a:r>
          </a:p>
          <a:p>
            <a:pPr>
              <a:lnSpc>
                <a:spcPct val="100000"/>
              </a:lnSpc>
              <a:spcAft>
                <a:spcPts val="800"/>
              </a:spcAft>
            </a:pPr>
            <a:r>
              <a:rPr lang="de-DE" sz="2000" dirty="0">
                <a:effectLst/>
                <a:latin typeface="+mn-lt"/>
                <a:ea typeface="Calibri" panose="020F0502020204030204" pitchFamily="34" charset="0"/>
              </a:rPr>
              <a:t>Schüler lernen Betriebe kennen, Fachleute aus der Wirtschaft kommen in die Schule und die Schüler machen sehr viele konkrete Praxiserfahrungen bei den verpflichtenden und begleiteten Betriebspraktika. Diese motivieren die Schüler für das zukünftige Lernen.</a:t>
            </a:r>
          </a:p>
          <a:p>
            <a:pPr>
              <a:lnSpc>
                <a:spcPct val="100000"/>
              </a:lnSpc>
            </a:pPr>
            <a:r>
              <a:rPr lang="de-DE" sz="2000" dirty="0">
                <a:effectLst/>
                <a:latin typeface="+mn-lt"/>
                <a:ea typeface="Calibri" panose="020F0502020204030204" pitchFamily="34" charset="0"/>
              </a:rPr>
              <a:t>So erleben wir immer wieder, dass Eltern und Lehrkräfte staunen, was aus „Ihren“ Kindern so alles wird. </a:t>
            </a:r>
          </a:p>
        </p:txBody>
      </p:sp>
      <p:sp>
        <p:nvSpPr>
          <p:cNvPr id="8" name="Titel 1">
            <a:extLst>
              <a:ext uri="{FF2B5EF4-FFF2-40B4-BE49-F238E27FC236}">
                <a16:creationId xmlns:a16="http://schemas.microsoft.com/office/drawing/2014/main" id="{C4C0C414-E3AA-C54E-97F9-E61D7D7EA31B}"/>
              </a:ext>
            </a:extLst>
          </p:cNvPr>
          <p:cNvSpPr>
            <a:spLocks noGrp="1"/>
          </p:cNvSpPr>
          <p:nvPr>
            <p:ph type="title"/>
          </p:nvPr>
        </p:nvSpPr>
        <p:spPr>
          <a:xfrm>
            <a:off x="484377" y="188640"/>
            <a:ext cx="6859481" cy="648000"/>
          </a:xfrm>
        </p:spPr>
        <p:txBody>
          <a:bodyPr/>
          <a:lstStyle/>
          <a:p>
            <a:pPr>
              <a:spcBef>
                <a:spcPts val="336"/>
              </a:spcBef>
              <a:buClr>
                <a:schemeClr val="tx2"/>
              </a:buClr>
            </a:pPr>
            <a:r>
              <a:rPr lang="de-DE" dirty="0"/>
              <a:t>Was erwartet die Mittelschule von Ihren Schülern </a:t>
            </a:r>
            <a:br>
              <a:rPr lang="de-DE" dirty="0"/>
            </a:br>
            <a:r>
              <a:rPr lang="de-DE" dirty="0"/>
              <a:t> und was dürfen Sie von der Mittelschule erwarten?</a:t>
            </a:r>
          </a:p>
        </p:txBody>
      </p:sp>
      <mc:AlternateContent xmlns:mc="http://schemas.openxmlformats.org/markup-compatibility/2006" xmlns:pslz="http://schemas.microsoft.com/office/powerpoint/2016/slidezoom">
        <mc:Choice Requires="pslz">
          <p:graphicFrame>
            <p:nvGraphicFramePr>
              <p:cNvPr id="9" name="Folienzoom 8">
                <a:extLst>
                  <a:ext uri="{FF2B5EF4-FFF2-40B4-BE49-F238E27FC236}">
                    <a16:creationId xmlns:a16="http://schemas.microsoft.com/office/drawing/2014/main" id="{CD50B8DB-56C7-452E-9A3D-01C15D811960}"/>
                  </a:ext>
                </a:extLst>
              </p:cNvPr>
              <p:cNvGraphicFramePr>
                <a:graphicFrameLocks noChangeAspect="1"/>
              </p:cNvGraphicFramePr>
              <p:nvPr>
                <p:extLst>
                  <p:ext uri="{D42A27DB-BD31-4B8C-83A1-F6EECF244321}">
                    <p14:modId xmlns:p14="http://schemas.microsoft.com/office/powerpoint/2010/main" val="2521754193"/>
                  </p:ext>
                </p:extLst>
              </p:nvPr>
            </p:nvGraphicFramePr>
            <p:xfrm>
              <a:off x="493173" y="4585489"/>
              <a:ext cx="1989575" cy="1492181"/>
            </p:xfrm>
            <a:graphic>
              <a:graphicData uri="http://schemas.microsoft.com/office/powerpoint/2016/slidezoom">
                <pslz:sldZm>
                  <pslz:sldZmObj sldId="358" cId="251843927">
                    <pslz:zmPr id="{21090D4F-5CD9-4EE9-86BF-562FF747BF5E}" returnToParent="0" transitionDur="1000">
                      <p166:blipFill xmlns:p166="http://schemas.microsoft.com/office/powerpoint/2016/6/main">
                        <a:blip r:embed="rId4"/>
                        <a:stretch>
                          <a:fillRect/>
                        </a:stretch>
                      </p166:blipFill>
                      <p166:spPr xmlns:p166="http://schemas.microsoft.com/office/powerpoint/2016/6/main">
                        <a:xfrm>
                          <a:off x="0" y="0"/>
                          <a:ext cx="1989575" cy="1492181"/>
                        </a:xfrm>
                        <a:prstGeom prst="rect">
                          <a:avLst/>
                        </a:prstGeom>
                        <a:ln w="3175">
                          <a:solidFill>
                            <a:prstClr val="ltGray"/>
                          </a:solidFill>
                        </a:ln>
                      </p166:spPr>
                    </pslz:zmPr>
                  </pslz:sldZmObj>
                </pslz:sldZm>
              </a:graphicData>
            </a:graphic>
          </p:graphicFrame>
        </mc:Choice>
        <mc:Fallback xmlns="">
          <p:pic>
            <p:nvPicPr>
              <p:cNvPr id="9" name="Folienzoom 8">
                <a:hlinkClick r:id="rId5" action="ppaction://hlinksldjump"/>
                <a:extLst>
                  <a:ext uri="{FF2B5EF4-FFF2-40B4-BE49-F238E27FC236}">
                    <a16:creationId xmlns:a16="http://schemas.microsoft.com/office/drawing/2014/main" id="{CD50B8DB-56C7-452E-9A3D-01C15D811960}"/>
                  </a:ext>
                </a:extLst>
              </p:cNvPr>
              <p:cNvPicPr>
                <a:picLocks noGrp="1" noRot="1" noChangeAspect="1" noMove="1" noResize="1" noEditPoints="1" noAdjustHandles="1" noChangeArrowheads="1" noChangeShapeType="1"/>
              </p:cNvPicPr>
              <p:nvPr/>
            </p:nvPicPr>
            <p:blipFill>
              <a:blip r:embed="rId6"/>
              <a:stretch>
                <a:fillRect/>
              </a:stretch>
            </p:blipFill>
            <p:spPr>
              <a:xfrm>
                <a:off x="493173" y="4585489"/>
                <a:ext cx="1989575" cy="1492181"/>
              </a:xfrm>
              <a:prstGeom prst="rect">
                <a:avLst/>
              </a:prstGeom>
              <a:ln w="3175">
                <a:solidFill>
                  <a:prstClr val="ltGray"/>
                </a:solidFill>
              </a:ln>
            </p:spPr>
          </p:pic>
        </mc:Fallback>
      </mc:AlternateContent>
      <p:sp>
        <p:nvSpPr>
          <p:cNvPr id="10" name="Rechteck 9">
            <a:extLst>
              <a:ext uri="{FF2B5EF4-FFF2-40B4-BE49-F238E27FC236}">
                <a16:creationId xmlns:a16="http://schemas.microsoft.com/office/drawing/2014/main" id="{0FA2A9BC-65EF-4207-A71F-C363B227D38D}"/>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744745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sz="2400" dirty="0"/>
              <a:t>Zweige und Ausbildungsrichtungen</a:t>
            </a:r>
            <a:br>
              <a:rPr lang="de-DE" sz="2400" dirty="0"/>
            </a:br>
            <a:r>
              <a:rPr lang="de-DE" sz="2400" dirty="0"/>
              <a:t>an der Mittelschule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717362"/>
            <a:ext cx="1598932" cy="2068080"/>
          </a:xfrm>
          <a:prstGeom prst="rect">
            <a:avLst/>
          </a:prstGeom>
        </p:spPr>
      </p:pic>
      <p:pic>
        <p:nvPicPr>
          <p:cNvPr id="4" name="Grafik 3">
            <a:extLst>
              <a:ext uri="{FF2B5EF4-FFF2-40B4-BE49-F238E27FC236}">
                <a16:creationId xmlns:a16="http://schemas.microsoft.com/office/drawing/2014/main" id="{495706CD-5411-4844-A42B-4179BB87A8D4}"/>
              </a:ext>
            </a:extLst>
          </p:cNvPr>
          <p:cNvPicPr>
            <a:picLocks noChangeAspect="1"/>
          </p:cNvPicPr>
          <p:nvPr/>
        </p:nvPicPr>
        <p:blipFill>
          <a:blip r:embed="rId4"/>
          <a:stretch>
            <a:fillRect/>
          </a:stretch>
        </p:blipFill>
        <p:spPr>
          <a:xfrm>
            <a:off x="611560" y="1412776"/>
            <a:ext cx="5078468" cy="4392488"/>
          </a:xfrm>
          <a:prstGeom prst="rect">
            <a:avLst/>
          </a:prstGeom>
        </p:spPr>
      </p:pic>
      <p:sp>
        <p:nvSpPr>
          <p:cNvPr id="6" name="Textfeld 5">
            <a:hlinkClick r:id="rId5" action="ppaction://hlinksldjump"/>
            <a:extLst>
              <a:ext uri="{FF2B5EF4-FFF2-40B4-BE49-F238E27FC236}">
                <a16:creationId xmlns:a16="http://schemas.microsoft.com/office/drawing/2014/main" id="{09F1BED2-84BC-4D42-AFC9-AE7A8EDBC4AB}"/>
              </a:ext>
            </a:extLst>
          </p:cNvPr>
          <p:cNvSpPr txBox="1"/>
          <p:nvPr/>
        </p:nvSpPr>
        <p:spPr>
          <a:xfrm>
            <a:off x="6156176" y="2420888"/>
            <a:ext cx="1944216" cy="914400"/>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336"/>
              </a:spcBef>
              <a:spcAft>
                <a:spcPts val="0"/>
              </a:spcAft>
              <a:buClr>
                <a:srgbClr val="13A87C"/>
              </a:buClr>
              <a:buSzTx/>
              <a:buFontTx/>
              <a:buNone/>
              <a:tabLst/>
              <a:defRPr/>
            </a:pPr>
            <a: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&gt; Zur Erklärung </a:t>
            </a:r>
            <a:b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br>
            <a:r>
              <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hlinkClick r:id="rId5" action="ppaction://hlinksldjump"/>
              </a:rPr>
              <a:t>   des Schaubildes</a:t>
            </a:r>
            <a:endParaRPr kumimoji="0" lang="de-DE" sz="1600" b="1"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10" name="Rechteck 9">
            <a:extLst>
              <a:ext uri="{FF2B5EF4-FFF2-40B4-BE49-F238E27FC236}">
                <a16:creationId xmlns:a16="http://schemas.microsoft.com/office/drawing/2014/main" id="{2095975A-74D5-4298-882C-5C59CE4C04CA}"/>
              </a:ext>
            </a:extLst>
          </p:cNvPr>
          <p:cNvSpPr/>
          <p:nvPr/>
        </p:nvSpPr>
        <p:spPr>
          <a:xfrm>
            <a:off x="2486800" y="60105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67467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sz="2400" dirty="0"/>
              <a:t>Zweige und Ausbildungsrichtungen</a:t>
            </a:r>
            <a:br>
              <a:rPr lang="de-DE" sz="2400" dirty="0"/>
            </a:br>
            <a:r>
              <a:rPr lang="de-DE" sz="2400" dirty="0"/>
              <a:t>an der Mittelschule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474" y="4023702"/>
            <a:ext cx="1598932" cy="2068080"/>
          </a:xfrm>
          <a:prstGeom prst="rect">
            <a:avLst/>
          </a:prstGeom>
        </p:spPr>
      </p:pic>
      <p:pic>
        <p:nvPicPr>
          <p:cNvPr id="4" name="Grafik 3">
            <a:hlinkClick r:id="rId4" action="ppaction://hlinksldjump"/>
            <a:extLst>
              <a:ext uri="{FF2B5EF4-FFF2-40B4-BE49-F238E27FC236}">
                <a16:creationId xmlns:a16="http://schemas.microsoft.com/office/drawing/2014/main" id="{495706CD-5411-4844-A42B-4179BB87A8D4}"/>
              </a:ext>
            </a:extLst>
          </p:cNvPr>
          <p:cNvPicPr>
            <a:picLocks noChangeAspect="1"/>
          </p:cNvPicPr>
          <p:nvPr/>
        </p:nvPicPr>
        <p:blipFill>
          <a:blip r:embed="rId5"/>
          <a:stretch>
            <a:fillRect/>
          </a:stretch>
        </p:blipFill>
        <p:spPr>
          <a:xfrm>
            <a:off x="7057094" y="1412776"/>
            <a:ext cx="1820023" cy="1574181"/>
          </a:xfrm>
          <a:prstGeom prst="rect">
            <a:avLst/>
          </a:prstGeom>
        </p:spPr>
      </p:pic>
      <p:sp>
        <p:nvSpPr>
          <p:cNvPr id="6" name="Textfeld 5">
            <a:extLst>
              <a:ext uri="{FF2B5EF4-FFF2-40B4-BE49-F238E27FC236}">
                <a16:creationId xmlns:a16="http://schemas.microsoft.com/office/drawing/2014/main" id="{921CC1A9-8CCC-45CF-896A-1D4A94A8E65D}"/>
              </a:ext>
            </a:extLst>
          </p:cNvPr>
          <p:cNvSpPr txBox="1"/>
          <p:nvPr/>
        </p:nvSpPr>
        <p:spPr>
          <a:xfrm>
            <a:off x="199228" y="980728"/>
            <a:ext cx="6857866" cy="4684248"/>
          </a:xfrm>
          <a:prstGeom prst="rect">
            <a:avLst/>
          </a:prstGeom>
          <a:noFill/>
          <a:ln w="9525">
            <a:noFill/>
          </a:ln>
        </p:spPr>
        <p:txBody>
          <a:bodyPr wrap="none" lIns="75600" tIns="75600" rIns="75600" bIns="75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In der 5. und 6. Klasse steht an der MS die grundlegende Bildung.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Hier wird die Basis für erfolgreiches Lernen später gelegt.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Ab der 7. Klasse wird dies mit folgenden Fächern ergänzt.</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Ernährung und Soziales</a:t>
            </a:r>
            <a:b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Wirtschaft und Kommunikation</a:t>
            </a:r>
            <a:b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 Technik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Schüler finden heraus, welcher Bereich ihnen besonders liegt.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Dieses berufsorientierende Fach bildet dann ab der 8. Klasse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mit dem Fach „Wirtschaft und Beruf“ den Kern der Praxisorientierung. </a:t>
            </a:r>
            <a:br>
              <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rPr>
            </a:br>
            <a:endParaRPr kumimoji="0" lang="de-DE" sz="12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Hier gibt es einwöchige Projekte, bei denen Planung, Teamarbeit,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Recherche, die Produktion und Präsentation der Arbeit verlangt werden. </a:t>
            </a:r>
            <a:endParaRPr kumimoji="0" lang="de-DE" sz="14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sng"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0A543E"/>
                </a:solidFill>
                <a:effectLst/>
                <a:uLnTx/>
                <a:uFillTx/>
                <a:latin typeface="Arial" panose="020B0604020202020204"/>
                <a:ea typeface="+mn-ea"/>
                <a:cs typeface="+mn-cs"/>
              </a:rPr>
              <a:t>Mögliche Beispiele: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Ernährung und Soziales </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„Ein mediterranes Menü“,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Wirtschaf</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t „Ein Werbekonzept für die gemeindlichen Vereine“ oder </a:t>
            </a: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1" i="0" u="none" strike="noStrike" kern="1200" cap="none" spc="0" normalizeH="0" baseline="0" noProof="0" dirty="0">
                <a:ln>
                  <a:noFill/>
                </a:ln>
                <a:solidFill>
                  <a:srgbClr val="0A543E"/>
                </a:solidFill>
                <a:effectLst/>
                <a:uLnTx/>
                <a:uFillTx/>
                <a:latin typeface="Arial" panose="020B0604020202020204"/>
                <a:ea typeface="+mn-ea"/>
                <a:cs typeface="+mn-cs"/>
              </a:rPr>
              <a:t>Technik</a:t>
            </a: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t> „ein Ablagesystem für den eigenen Schreibtisch“.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rPr>
            </a:br>
            <a:r>
              <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hlinkClick r:id="rId6" action="ppaction://hlinksldjump"/>
              </a:rPr>
              <a:t>&gt; zurück zu Fragen zur Mittelschule</a:t>
            </a:r>
            <a:endParaRPr kumimoji="0" lang="de-DE" sz="1800" b="0" i="0" u="none" strike="noStrike" kern="1200" cap="none" spc="0" normalizeH="0" baseline="0" noProof="0" dirty="0">
              <a:ln>
                <a:noFill/>
              </a:ln>
              <a:solidFill>
                <a:srgbClr val="0A543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13A87C"/>
              </a:solidFill>
              <a:effectLst/>
              <a:uLnTx/>
              <a:uFillTx/>
              <a:latin typeface="Arial" panose="020B0604020202020204"/>
              <a:ea typeface="+mn-ea"/>
              <a:cs typeface="+mn-cs"/>
            </a:endParaRPr>
          </a:p>
        </p:txBody>
      </p:sp>
      <p:sp>
        <p:nvSpPr>
          <p:cNvPr id="9" name="Rechteck 8">
            <a:extLst>
              <a:ext uri="{FF2B5EF4-FFF2-40B4-BE49-F238E27FC236}">
                <a16:creationId xmlns:a16="http://schemas.microsoft.com/office/drawing/2014/main" id="{F4410AB6-7846-450F-9BC2-253E749A9111}"/>
              </a:ext>
            </a:extLst>
          </p:cNvPr>
          <p:cNvSpPr/>
          <p:nvPr/>
        </p:nvSpPr>
        <p:spPr>
          <a:xfrm>
            <a:off x="4357060" y="597463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38195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im Landkreis Erding 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28</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6400" y="2747698"/>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8064896" cy="861774"/>
          </a:xfrm>
          <a:prstGeom prst="rect">
            <a:avLst/>
          </a:prstGeom>
          <a:noFill/>
          <a:ln w="9525">
            <a:noFill/>
          </a:ln>
        </p:spPr>
        <p:txBody>
          <a:bodyPr wrap="square">
            <a:spAutoFit/>
          </a:bodyPr>
          <a:lstStyle/>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err="1">
                <a:solidFill>
                  <a:srgbClr val="000000"/>
                </a:solidFill>
                <a:latin typeface="+mj-lt"/>
              </a:rPr>
              <a:t>Übertrittscoaches</a:t>
            </a:r>
            <a:r>
              <a:rPr lang="de-DE" b="1" dirty="0">
                <a:solidFill>
                  <a:srgbClr val="000000"/>
                </a:solidFill>
                <a:latin typeface="+mj-lt"/>
              </a:rPr>
              <a:t> für die Mittelschulen in den Mittelschulverbünden:</a:t>
            </a: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30818" y="604638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F56000E4-6883-45C4-9C71-7471AABAE42D}"/>
              </a:ext>
            </a:extLst>
          </p:cNvPr>
          <p:cNvSpPr/>
          <p:nvPr/>
        </p:nvSpPr>
        <p:spPr>
          <a:xfrm>
            <a:off x="395288" y="3608160"/>
            <a:ext cx="5184577" cy="646331"/>
          </a:xfrm>
          <a:prstGeom prst="rect">
            <a:avLst/>
          </a:prstGeom>
        </p:spPr>
        <p:txBody>
          <a:bodyPr wrap="square">
            <a:spAutoFit/>
          </a:bodyPr>
          <a:lstStyle/>
          <a:p>
            <a:pPr>
              <a:lnSpc>
                <a:spcPct val="100000"/>
              </a:lnSpc>
            </a:pPr>
            <a:endParaRPr lang="de-DE" sz="1200" dirty="0">
              <a:solidFill>
                <a:srgbClr val="000000"/>
              </a:solidFill>
            </a:endParaRPr>
          </a:p>
          <a:p>
            <a:pPr>
              <a:lnSpc>
                <a:spcPct val="100000"/>
              </a:lnSpc>
            </a:pPr>
            <a:endParaRPr lang="de-DE" sz="1200" dirty="0">
              <a:solidFill>
                <a:srgbClr val="000000"/>
              </a:solidFill>
            </a:endParaRPr>
          </a:p>
          <a:p>
            <a:endParaRPr lang="de-DE" sz="1200" dirty="0">
              <a:solidFill>
                <a:srgbClr val="000000"/>
              </a:solidFill>
            </a:endParaRPr>
          </a:p>
        </p:txBody>
      </p:sp>
      <p:sp>
        <p:nvSpPr>
          <p:cNvPr id="7" name="Rechteck 6">
            <a:extLst>
              <a:ext uri="{FF2B5EF4-FFF2-40B4-BE49-F238E27FC236}">
                <a16:creationId xmlns:a16="http://schemas.microsoft.com/office/drawing/2014/main" id="{3F164BDC-E4AC-48DC-8D3D-F78DBCB738B0}"/>
              </a:ext>
            </a:extLst>
          </p:cNvPr>
          <p:cNvSpPr/>
          <p:nvPr/>
        </p:nvSpPr>
        <p:spPr>
          <a:xfrm>
            <a:off x="4668620" y="5848990"/>
            <a:ext cx="3833101" cy="369332"/>
          </a:xfrm>
          <a:prstGeom prst="rect">
            <a:avLst/>
          </a:prstGeom>
        </p:spPr>
        <p:txBody>
          <a:bodyPr wrap="none">
            <a:spAutoFit/>
          </a:bodyPr>
          <a:lstStyle/>
          <a:p>
            <a:pPr lvl="0">
              <a:defRPr/>
            </a:pPr>
            <a:r>
              <a:rPr lang="de-DE" dirty="0">
                <a:solidFill>
                  <a:srgbClr val="0A543E"/>
                </a:solidFill>
                <a:hlinkClick r:id="rId4" action="ppaction://hlinksldjump"/>
              </a:rPr>
              <a:t>&gt; zurück zu Fragen zur Mittelschule</a:t>
            </a:r>
            <a:endParaRPr lang="de-DE" dirty="0">
              <a:solidFill>
                <a:srgbClr val="0A543E"/>
              </a:solidFill>
            </a:endParaRPr>
          </a:p>
        </p:txBody>
      </p:sp>
      <p:pic>
        <p:nvPicPr>
          <p:cNvPr id="11" name="Grafik 10">
            <a:extLst>
              <a:ext uri="{FF2B5EF4-FFF2-40B4-BE49-F238E27FC236}">
                <a16:creationId xmlns:a16="http://schemas.microsoft.com/office/drawing/2014/main" id="{9A121059-8CF3-49FF-939F-742D841E31BC}"/>
              </a:ext>
            </a:extLst>
          </p:cNvPr>
          <p:cNvPicPr>
            <a:picLocks noChangeAspect="1"/>
          </p:cNvPicPr>
          <p:nvPr/>
        </p:nvPicPr>
        <p:blipFill>
          <a:blip r:embed="rId5"/>
          <a:stretch>
            <a:fillRect/>
          </a:stretch>
        </p:blipFill>
        <p:spPr>
          <a:xfrm>
            <a:off x="2257600" y="1628888"/>
            <a:ext cx="3833101" cy="3370954"/>
          </a:xfrm>
          <a:prstGeom prst="rect">
            <a:avLst/>
          </a:prstGeom>
        </p:spPr>
      </p:pic>
      <p:sp>
        <p:nvSpPr>
          <p:cNvPr id="12" name="Rechteck 11">
            <a:extLst>
              <a:ext uri="{FF2B5EF4-FFF2-40B4-BE49-F238E27FC236}">
                <a16:creationId xmlns:a16="http://schemas.microsoft.com/office/drawing/2014/main" id="{1F6F50F5-15B4-482D-A7ED-7D22C32BF140}"/>
              </a:ext>
            </a:extLst>
          </p:cNvPr>
          <p:cNvSpPr/>
          <p:nvPr/>
        </p:nvSpPr>
        <p:spPr>
          <a:xfrm>
            <a:off x="467544" y="3369697"/>
            <a:ext cx="4572000" cy="1169551"/>
          </a:xfrm>
          <a:prstGeom prst="rect">
            <a:avLst/>
          </a:prstGeom>
        </p:spPr>
        <p:txBody>
          <a:bodyPr>
            <a:spAutoFit/>
          </a:bodyPr>
          <a:lstStyle/>
          <a:p>
            <a:pPr>
              <a:lnSpc>
                <a:spcPct val="100000"/>
              </a:lnSpc>
            </a:pPr>
            <a:r>
              <a:rPr lang="de-DE" sz="1400" dirty="0">
                <a:solidFill>
                  <a:srgbClr val="000000"/>
                </a:solidFill>
              </a:rPr>
              <a:t>Mittelschulverbund </a:t>
            </a:r>
          </a:p>
          <a:p>
            <a:pPr>
              <a:lnSpc>
                <a:spcPct val="100000"/>
              </a:lnSpc>
            </a:pPr>
            <a:r>
              <a:rPr lang="de-DE" sz="1400" dirty="0" err="1">
                <a:solidFill>
                  <a:srgbClr val="000000"/>
                </a:solidFill>
              </a:rPr>
              <a:t>Finsing</a:t>
            </a:r>
            <a:r>
              <a:rPr lang="de-DE" sz="1400" dirty="0">
                <a:solidFill>
                  <a:srgbClr val="000000"/>
                </a:solidFill>
              </a:rPr>
              <a:t>/</a:t>
            </a:r>
            <a:r>
              <a:rPr lang="de-DE" sz="1400" dirty="0" err="1">
                <a:solidFill>
                  <a:srgbClr val="000000"/>
                </a:solidFill>
              </a:rPr>
              <a:t>Oberding</a:t>
            </a:r>
            <a:r>
              <a:rPr lang="de-DE" sz="1400" dirty="0">
                <a:solidFill>
                  <a:srgbClr val="000000"/>
                </a:solidFill>
              </a:rPr>
              <a:t>/Wörth </a:t>
            </a:r>
          </a:p>
          <a:p>
            <a:pPr>
              <a:lnSpc>
                <a:spcPct val="100000"/>
              </a:lnSpc>
            </a:pPr>
            <a:r>
              <a:rPr lang="de-DE" sz="1400" b="1" dirty="0">
                <a:solidFill>
                  <a:srgbClr val="000000"/>
                </a:solidFill>
              </a:rPr>
              <a:t>Susanne Hoppe, </a:t>
            </a:r>
            <a:br>
              <a:rPr lang="de-DE" sz="1400" b="1" dirty="0">
                <a:solidFill>
                  <a:srgbClr val="000000"/>
                </a:solidFill>
              </a:rPr>
            </a:br>
            <a:r>
              <a:rPr lang="de-DE" sz="1400" dirty="0">
                <a:solidFill>
                  <a:srgbClr val="000000"/>
                </a:solidFill>
              </a:rPr>
              <a:t>Telefonsprechzeit: </a:t>
            </a:r>
          </a:p>
          <a:p>
            <a:pPr>
              <a:lnSpc>
                <a:spcPct val="100000"/>
              </a:lnSpc>
            </a:pPr>
            <a:r>
              <a:rPr lang="de-DE" sz="1400" dirty="0">
                <a:solidFill>
                  <a:srgbClr val="000000"/>
                </a:solidFill>
              </a:rPr>
              <a:t>Di 11:30 – 12:30 (08081/6048680)</a:t>
            </a:r>
          </a:p>
        </p:txBody>
      </p:sp>
      <p:sp>
        <p:nvSpPr>
          <p:cNvPr id="13" name="Rechteck 12">
            <a:extLst>
              <a:ext uri="{FF2B5EF4-FFF2-40B4-BE49-F238E27FC236}">
                <a16:creationId xmlns:a16="http://schemas.microsoft.com/office/drawing/2014/main" id="{11D22C70-37D7-4DAF-949A-D504237C85D4}"/>
              </a:ext>
            </a:extLst>
          </p:cNvPr>
          <p:cNvSpPr/>
          <p:nvPr/>
        </p:nvSpPr>
        <p:spPr>
          <a:xfrm>
            <a:off x="4968769" y="4687961"/>
            <a:ext cx="3923711" cy="954107"/>
          </a:xfrm>
          <a:prstGeom prst="rect">
            <a:avLst/>
          </a:prstGeom>
        </p:spPr>
        <p:txBody>
          <a:bodyPr wrap="square">
            <a:spAutoFit/>
          </a:bodyPr>
          <a:lstStyle/>
          <a:p>
            <a:pPr>
              <a:lnSpc>
                <a:spcPct val="100000"/>
              </a:lnSpc>
            </a:pPr>
            <a:r>
              <a:rPr lang="de-DE" sz="1400" dirty="0">
                <a:solidFill>
                  <a:srgbClr val="000000"/>
                </a:solidFill>
              </a:rPr>
              <a:t>Mittelschulverbund Dorfen/Isen: </a:t>
            </a:r>
          </a:p>
          <a:p>
            <a:pPr>
              <a:lnSpc>
                <a:spcPct val="100000"/>
              </a:lnSpc>
            </a:pPr>
            <a:r>
              <a:rPr lang="de-DE" sz="1400" b="1" dirty="0">
                <a:solidFill>
                  <a:srgbClr val="000000"/>
                </a:solidFill>
              </a:rPr>
              <a:t>Uta Zander, </a:t>
            </a:r>
            <a:br>
              <a:rPr lang="de-DE" sz="1400" b="1" dirty="0">
                <a:solidFill>
                  <a:srgbClr val="000000"/>
                </a:solidFill>
              </a:rPr>
            </a:br>
            <a:r>
              <a:rPr lang="de-DE" sz="1400" dirty="0">
                <a:solidFill>
                  <a:srgbClr val="000000"/>
                </a:solidFill>
              </a:rPr>
              <a:t>Telefonsprechzeit: Do 11:00 – 12:00 </a:t>
            </a:r>
          </a:p>
          <a:p>
            <a:pPr>
              <a:lnSpc>
                <a:spcPct val="100000"/>
              </a:lnSpc>
            </a:pPr>
            <a:r>
              <a:rPr lang="de-DE" sz="1400" dirty="0">
                <a:solidFill>
                  <a:srgbClr val="000000"/>
                </a:solidFill>
              </a:rPr>
              <a:t>(08081/6048680)</a:t>
            </a:r>
          </a:p>
        </p:txBody>
      </p:sp>
      <p:sp>
        <p:nvSpPr>
          <p:cNvPr id="14" name="Rechteck 13">
            <a:extLst>
              <a:ext uri="{FF2B5EF4-FFF2-40B4-BE49-F238E27FC236}">
                <a16:creationId xmlns:a16="http://schemas.microsoft.com/office/drawing/2014/main" id="{F56F167C-C3D5-4EC8-91C3-CB9358B6D5EB}"/>
              </a:ext>
            </a:extLst>
          </p:cNvPr>
          <p:cNvSpPr/>
          <p:nvPr/>
        </p:nvSpPr>
        <p:spPr>
          <a:xfrm>
            <a:off x="5292080" y="1402719"/>
            <a:ext cx="4572000" cy="954107"/>
          </a:xfrm>
          <a:prstGeom prst="rect">
            <a:avLst/>
          </a:prstGeom>
        </p:spPr>
        <p:txBody>
          <a:bodyPr>
            <a:spAutoFit/>
          </a:bodyPr>
          <a:lstStyle/>
          <a:p>
            <a:r>
              <a:rPr lang="de-DE" sz="1400" dirty="0">
                <a:solidFill>
                  <a:srgbClr val="000000"/>
                </a:solidFill>
              </a:rPr>
              <a:t>Mittelschulverbund Taufkirchen/Wartenberg: </a:t>
            </a:r>
          </a:p>
          <a:p>
            <a:r>
              <a:rPr lang="de-DE" sz="1400" b="1" dirty="0">
                <a:solidFill>
                  <a:srgbClr val="000000"/>
                </a:solidFill>
              </a:rPr>
              <a:t>Manfred </a:t>
            </a:r>
            <a:r>
              <a:rPr lang="de-DE" sz="1400" b="1" dirty="0" err="1">
                <a:solidFill>
                  <a:srgbClr val="000000"/>
                </a:solidFill>
              </a:rPr>
              <a:t>Stanggassinger</a:t>
            </a:r>
            <a:r>
              <a:rPr lang="de-DE" sz="1400" b="1" dirty="0">
                <a:solidFill>
                  <a:srgbClr val="000000"/>
                </a:solidFill>
              </a:rPr>
              <a:t>,</a:t>
            </a:r>
            <a:r>
              <a:rPr lang="de-DE" sz="1400" dirty="0">
                <a:solidFill>
                  <a:srgbClr val="000000"/>
                </a:solidFill>
              </a:rPr>
              <a:t> </a:t>
            </a:r>
          </a:p>
          <a:p>
            <a:r>
              <a:rPr lang="de-DE" sz="1400" dirty="0">
                <a:solidFill>
                  <a:srgbClr val="000000"/>
                </a:solidFill>
              </a:rPr>
              <a:t>   Telefonsprechzeit: Do 12:00 – 13:00</a:t>
            </a:r>
          </a:p>
          <a:p>
            <a:r>
              <a:rPr lang="de-DE" sz="1400" dirty="0">
                <a:solidFill>
                  <a:srgbClr val="000000"/>
                </a:solidFill>
              </a:rPr>
              <a:t>    (08081/6048680)</a:t>
            </a:r>
          </a:p>
        </p:txBody>
      </p:sp>
      <p:sp>
        <p:nvSpPr>
          <p:cNvPr id="16" name="Rechteck 15">
            <a:extLst>
              <a:ext uri="{FF2B5EF4-FFF2-40B4-BE49-F238E27FC236}">
                <a16:creationId xmlns:a16="http://schemas.microsoft.com/office/drawing/2014/main" id="{A2FFE4F9-E4DC-46E3-BE29-90FF1324AF7F}"/>
              </a:ext>
            </a:extLst>
          </p:cNvPr>
          <p:cNvSpPr/>
          <p:nvPr/>
        </p:nvSpPr>
        <p:spPr>
          <a:xfrm>
            <a:off x="561723" y="1772051"/>
            <a:ext cx="2425853" cy="1169551"/>
          </a:xfrm>
          <a:prstGeom prst="rect">
            <a:avLst/>
          </a:prstGeom>
        </p:spPr>
        <p:txBody>
          <a:bodyPr wrap="square">
            <a:spAutoFit/>
          </a:bodyPr>
          <a:lstStyle/>
          <a:p>
            <a:r>
              <a:rPr lang="de-DE" sz="1400" dirty="0">
                <a:solidFill>
                  <a:srgbClr val="000000"/>
                </a:solidFill>
              </a:rPr>
              <a:t>Mittelschulverbund Erding:</a:t>
            </a:r>
          </a:p>
          <a:p>
            <a:r>
              <a:rPr lang="de-DE" sz="1400" b="1" dirty="0">
                <a:solidFill>
                  <a:srgbClr val="000000"/>
                </a:solidFill>
              </a:rPr>
              <a:t>Christine Scherer, </a:t>
            </a:r>
          </a:p>
          <a:p>
            <a:r>
              <a:rPr lang="de-DE" sz="1400" dirty="0">
                <a:solidFill>
                  <a:srgbClr val="000000"/>
                </a:solidFill>
              </a:rPr>
              <a:t>Telefonsprechzeit:</a:t>
            </a:r>
          </a:p>
          <a:p>
            <a:r>
              <a:rPr lang="de-DE" sz="1400" dirty="0">
                <a:solidFill>
                  <a:srgbClr val="000000"/>
                </a:solidFill>
              </a:rPr>
              <a:t> Fr 11:00 – 12:00 </a:t>
            </a:r>
          </a:p>
          <a:p>
            <a:r>
              <a:rPr lang="de-DE" sz="1400" dirty="0">
                <a:solidFill>
                  <a:srgbClr val="000000"/>
                </a:solidFill>
              </a:rPr>
              <a:t>(08122/ </a:t>
            </a:r>
            <a:r>
              <a:rPr lang="de-DE" sz="1400" dirty="0">
                <a:solidFill>
                  <a:srgbClr val="000000"/>
                </a:solidFill>
                <a:ea typeface="Times New Roman" panose="02020603050405020304" pitchFamily="18" charset="0"/>
              </a:rPr>
              <a:t>9619977</a:t>
            </a:r>
            <a:r>
              <a:rPr lang="de-DE" sz="1400" dirty="0">
                <a:solidFill>
                  <a:srgbClr val="000000"/>
                </a:solidFill>
              </a:rPr>
              <a:t>)</a:t>
            </a:r>
            <a:endParaRPr lang="de-DE" sz="1400" dirty="0"/>
          </a:p>
        </p:txBody>
      </p:sp>
      <p:sp>
        <p:nvSpPr>
          <p:cNvPr id="17" name="Rechteck: abgerundete Ecken 16">
            <a:hlinkClick r:id="rId6"/>
            <a:extLst>
              <a:ext uri="{FF2B5EF4-FFF2-40B4-BE49-F238E27FC236}">
                <a16:creationId xmlns:a16="http://schemas.microsoft.com/office/drawing/2014/main" id="{366C7B77-F44B-4F1F-B03A-D4165529D75E}"/>
              </a:ext>
            </a:extLst>
          </p:cNvPr>
          <p:cNvSpPr/>
          <p:nvPr/>
        </p:nvSpPr>
        <p:spPr>
          <a:xfrm>
            <a:off x="467544" y="5006278"/>
            <a:ext cx="3096344" cy="954107"/>
          </a:xfrm>
          <a:prstGeom prst="round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1400" b="1" dirty="0">
                <a:solidFill>
                  <a:schemeClr val="tx1"/>
                </a:solidFill>
              </a:rPr>
              <a:t>Hier kommen Sie zu allen </a:t>
            </a:r>
            <a:r>
              <a:rPr lang="de-DE" sz="1400" b="1" dirty="0">
                <a:solidFill>
                  <a:schemeClr val="tx1"/>
                </a:solidFill>
                <a:hlinkClick r:id="rId7"/>
              </a:rPr>
              <a:t>Grund- und Mittelschulen</a:t>
            </a:r>
            <a:r>
              <a:rPr lang="de-DE" sz="1400" b="1" dirty="0">
                <a:solidFill>
                  <a:schemeClr val="tx1"/>
                </a:solidFill>
              </a:rPr>
              <a:t>/ </a:t>
            </a:r>
            <a:r>
              <a:rPr lang="de-DE" sz="1400" b="1" dirty="0">
                <a:solidFill>
                  <a:schemeClr val="tx1"/>
                </a:solidFill>
                <a:hlinkClick r:id="rId8"/>
              </a:rPr>
              <a:t>Mittelschulen</a:t>
            </a:r>
            <a:r>
              <a:rPr lang="de-DE" sz="1400" b="1" dirty="0">
                <a:solidFill>
                  <a:schemeClr val="tx1"/>
                </a:solidFill>
              </a:rPr>
              <a:t> im Landkreis Erding</a:t>
            </a:r>
            <a:r>
              <a:rPr lang="de-DE" sz="1400" b="1" dirty="0">
                <a:solidFill>
                  <a:schemeClr val="tx1">
                    <a:lumMod val="10000"/>
                    <a:lumOff val="90000"/>
                  </a:schemeClr>
                </a:solidFill>
              </a:rPr>
              <a:t> </a:t>
            </a:r>
          </a:p>
        </p:txBody>
      </p:sp>
    </p:spTree>
    <p:extLst>
      <p:ext uri="{BB962C8B-B14F-4D97-AF65-F5344CB8AC3E}">
        <p14:creationId xmlns:p14="http://schemas.microsoft.com/office/powerpoint/2010/main" val="215958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Entscheidungshilfen zum Übertritt</a:t>
            </a:r>
          </a:p>
        </p:txBody>
      </p:sp>
      <p:sp>
        <p:nvSpPr>
          <p:cNvPr id="4" name="Textfeld 3">
            <a:extLst>
              <a:ext uri="{FF2B5EF4-FFF2-40B4-BE49-F238E27FC236}">
                <a16:creationId xmlns:a16="http://schemas.microsoft.com/office/drawing/2014/main" id="{69D16EE4-CEBD-4A47-BBAB-EDA8923C10DA}"/>
              </a:ext>
            </a:extLst>
          </p:cNvPr>
          <p:cNvSpPr txBox="1"/>
          <p:nvPr/>
        </p:nvSpPr>
        <p:spPr>
          <a:xfrm>
            <a:off x="288144" y="908050"/>
            <a:ext cx="5976912" cy="648000"/>
          </a:xfrm>
          <a:prstGeom prst="rect">
            <a:avLst/>
          </a:prstGeom>
          <a:noFill/>
          <a:ln w="9525">
            <a:noFill/>
          </a:ln>
        </p:spPr>
        <p:txBody>
          <a:bodyPr wrap="none" lIns="75600" tIns="75600" rIns="75600" bIns="75600" rtlCol="0">
            <a:noAutofit/>
          </a:bodyPr>
          <a:lstStyle/>
          <a:p>
            <a:pPr>
              <a:spcBef>
                <a:spcPts val="336"/>
              </a:spcBef>
              <a:buClr>
                <a:schemeClr val="tx2"/>
              </a:buClr>
            </a:pPr>
            <a:r>
              <a:rPr lang="de-DE" sz="1400" dirty="0">
                <a:solidFill>
                  <a:schemeClr val="tx2"/>
                </a:solidFill>
                <a:hlinkClick r:id="rId3" action="ppaction://hlinksldjump"/>
              </a:rPr>
              <a:t>&gt; Zurück zum Inhaltsverzeichnis</a:t>
            </a:r>
            <a:endParaRPr lang="de-DE" sz="1400" dirty="0">
              <a:solidFill>
                <a:schemeClr val="tx2"/>
              </a:solidFill>
            </a:endParaRPr>
          </a:p>
        </p:txBody>
      </p:sp>
      <mc:AlternateContent xmlns:mc="http://schemas.openxmlformats.org/markup-compatibility/2006">
        <mc:Choice xmlns:psuz="http://schemas.microsoft.com/office/powerpoint/2016/summaryzoom" Requires="psuz">
          <p:graphicFrame>
            <p:nvGraphicFramePr>
              <p:cNvPr id="12" name="Zusammenfassungszoom 11">
                <a:extLst>
                  <a:ext uri="{FF2B5EF4-FFF2-40B4-BE49-F238E27FC236}">
                    <a16:creationId xmlns:a16="http://schemas.microsoft.com/office/drawing/2014/main" id="{575D7B55-CA73-4DA5-9126-00B70E2E575D}"/>
                  </a:ext>
                </a:extLst>
              </p:cNvPr>
              <p:cNvGraphicFramePr>
                <a:graphicFrameLocks noChangeAspect="1"/>
              </p:cNvGraphicFramePr>
              <p:nvPr>
                <p:extLst>
                  <p:ext uri="{D42A27DB-BD31-4B8C-83A1-F6EECF244321}">
                    <p14:modId xmlns:p14="http://schemas.microsoft.com/office/powerpoint/2010/main" val="1772712989"/>
                  </p:ext>
                </p:extLst>
              </p:nvPr>
            </p:nvGraphicFramePr>
            <p:xfrm>
              <a:off x="-125983" y="1222800"/>
              <a:ext cx="9395966" cy="5436440"/>
            </p:xfrm>
            <a:graphic>
              <a:graphicData uri="http://schemas.microsoft.com/office/powerpoint/2016/summaryzoom">
                <psuz:summaryZm>
                  <psuz:summaryZmObj sectionId="{22309F34-4376-4EF4-B420-CB4F2CF45CAF}">
                    <psuz:zmPr id="{B34583AD-5C75-4386-AE43-F4C7789B8302}" transitionDur="1000">
                      <p166:blipFill xmlns:p166="http://schemas.microsoft.com/office/powerpoint/2016/6/main">
                        <a:blip r:embed="rId4"/>
                        <a:stretch>
                          <a:fillRect/>
                        </a:stretch>
                      </p166:blipFill>
                      <p166:spPr xmlns:p166="http://schemas.microsoft.com/office/powerpoint/2016/6/main">
                        <a:xfrm>
                          <a:off x="328860" y="533658"/>
                          <a:ext cx="2818789" cy="2114092"/>
                        </a:xfrm>
                        <a:prstGeom prst="rect">
                          <a:avLst/>
                        </a:prstGeom>
                        <a:ln w="3175">
                          <a:solidFill>
                            <a:prstClr val="ltGray"/>
                          </a:solidFill>
                        </a:ln>
                      </p166:spPr>
                    </psuz:zmPr>
                  </psuz:summaryZmObj>
                  <psuz:summaryZmObj sectionId="{7BCD7564-F5AA-476B-8C7B-90A9E49B743F}">
                    <psuz:zmPr id="{4C1B3F13-852C-4AE0-B1E0-B4BE7D1DFC2E}" transitionDur="1000">
                      <p166:blipFill xmlns:p166="http://schemas.microsoft.com/office/powerpoint/2016/6/main">
                        <a:blip r:embed="rId5"/>
                        <a:stretch>
                          <a:fillRect/>
                        </a:stretch>
                      </p166:blipFill>
                      <p166:spPr xmlns:p166="http://schemas.microsoft.com/office/powerpoint/2016/6/main">
                        <a:xfrm>
                          <a:off x="3288588" y="533658"/>
                          <a:ext cx="2818789" cy="2114092"/>
                        </a:xfrm>
                        <a:prstGeom prst="rect">
                          <a:avLst/>
                        </a:prstGeom>
                        <a:ln w="3175">
                          <a:solidFill>
                            <a:prstClr val="ltGray"/>
                          </a:solidFill>
                        </a:ln>
                      </p166:spPr>
                    </psuz:zmPr>
                  </psuz:summaryZmObj>
                  <psuz:summaryZmObj sectionId="{52B0C5C2-729B-4E81-8393-2DE343CD769D}">
                    <psuz:zmPr id="{59B65E12-3A4E-4C03-9EC2-35A1A62F6B55}" transitionDur="1000">
                      <p166:blipFill xmlns:p166="http://schemas.microsoft.com/office/powerpoint/2016/6/main">
                        <a:blip r:embed="rId6"/>
                        <a:stretch>
                          <a:fillRect/>
                        </a:stretch>
                      </p166:blipFill>
                      <p166:spPr xmlns:p166="http://schemas.microsoft.com/office/powerpoint/2016/6/main">
                        <a:xfrm>
                          <a:off x="6248316" y="533658"/>
                          <a:ext cx="2818789" cy="2114092"/>
                        </a:xfrm>
                        <a:prstGeom prst="rect">
                          <a:avLst/>
                        </a:prstGeom>
                        <a:ln w="3175">
                          <a:solidFill>
                            <a:prstClr val="ltGray"/>
                          </a:solidFill>
                        </a:ln>
                      </p166:spPr>
                    </psuz:zmPr>
                  </psuz:summaryZmObj>
                  <psuz:summaryZmObj sectionId="{4E625B2D-6C5E-42B6-AD6D-4B73A74FED73}" offsetFactorX="47708" offsetFactorY="-304">
                    <psuz:zmPr id="{45DD398E-59CF-4BD9-91DB-1D5109C886E8}" transitionDur="1000">
                      <p166:blipFill xmlns:p166="http://schemas.microsoft.com/office/powerpoint/2016/6/main">
                        <a:blip r:embed="rId7"/>
                        <a:stretch>
                          <a:fillRect/>
                        </a:stretch>
                      </p166:blipFill>
                      <p166:spPr xmlns:p166="http://schemas.microsoft.com/office/powerpoint/2016/6/main">
                        <a:xfrm>
                          <a:off x="1673648" y="2782262"/>
                          <a:ext cx="2818789" cy="2114092"/>
                        </a:xfrm>
                        <a:prstGeom prst="rect">
                          <a:avLst/>
                        </a:prstGeom>
                        <a:ln w="3175">
                          <a:solidFill>
                            <a:prstClr val="ltGray"/>
                          </a:solidFill>
                        </a:ln>
                      </p166:spPr>
                    </psuz:zmPr>
                  </psuz:summaryZmObj>
                  <psuz:summaryZmObj sectionId="{E47566E4-9CFE-45B1-AE9D-616AE922EDB5}" offsetFactorX="52555" offsetFactorY="-304">
                    <psuz:zmPr id="{C679B4C0-3BAF-4267-87DC-BEE037602345}" transitionDur="1000">
                      <p166:blipFill xmlns:p166="http://schemas.microsoft.com/office/powerpoint/2016/6/main">
                        <a:blip r:embed="rId8"/>
                        <a:stretch>
                          <a:fillRect/>
                        </a:stretch>
                      </p166:blipFill>
                      <p166:spPr xmlns:p166="http://schemas.microsoft.com/office/powerpoint/2016/6/main">
                        <a:xfrm>
                          <a:off x="4770003" y="2782262"/>
                          <a:ext cx="2818789" cy="2114092"/>
                        </a:xfrm>
                        <a:prstGeom prst="rect">
                          <a:avLst/>
                        </a:prstGeom>
                        <a:ln w="3175">
                          <a:solidFill>
                            <a:prstClr val="ltGray"/>
                          </a:solidFill>
                        </a:ln>
                      </p166:spPr>
                    </psuz:zmPr>
                  </psuz:summaryZmObj>
                  <psuz:gridLayout/>
                </psuz:summaryZm>
              </a:graphicData>
            </a:graphic>
          </p:graphicFrame>
        </mc:Choice>
        <mc:Fallback>
          <p:grpSp>
            <p:nvGrpSpPr>
              <p:cNvPr id="12" name="Zusammenfassungszoom 11">
                <a:extLst>
                  <a:ext uri="{FF2B5EF4-FFF2-40B4-BE49-F238E27FC236}">
                    <a16:creationId xmlns:a16="http://schemas.microsoft.com/office/drawing/2014/main" id="{575D7B55-CA73-4DA5-9126-00B70E2E575D}"/>
                  </a:ext>
                </a:extLst>
              </p:cNvPr>
              <p:cNvGrpSpPr>
                <a:grpSpLocks noGrp="1" noUngrp="1" noRot="1" noChangeAspect="1" noMove="1" noResize="1"/>
              </p:cNvGrpSpPr>
              <p:nvPr/>
            </p:nvGrpSpPr>
            <p:grpSpPr>
              <a:xfrm>
                <a:off x="-125983" y="1222800"/>
                <a:ext cx="9395966" cy="5436440"/>
                <a:chOff x="-125983" y="1222800"/>
                <a:chExt cx="9395966" cy="5436440"/>
              </a:xfrm>
            </p:grpSpPr>
            <p:pic>
              <p:nvPicPr>
                <p:cNvPr id="3" name="Grafik 3">
                  <a:hlinkClick r:id="rId9"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02877" y="1756458"/>
                  <a:ext cx="2818789" cy="2114092"/>
                </a:xfrm>
                <a:prstGeom prst="rect">
                  <a:avLst/>
                </a:prstGeom>
                <a:ln w="3175">
                  <a:solidFill>
                    <a:prstClr val="ltGray"/>
                  </a:solidFill>
                </a:ln>
              </p:spPr>
            </p:pic>
            <p:pic>
              <p:nvPicPr>
                <p:cNvPr id="5" name="Grafik 5">
                  <a:hlinkClick r:id="rId10"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3162605" y="1756458"/>
                  <a:ext cx="2818789" cy="2114092"/>
                </a:xfrm>
                <a:prstGeom prst="rect">
                  <a:avLst/>
                </a:prstGeom>
                <a:ln w="3175">
                  <a:solidFill>
                    <a:prstClr val="ltGray"/>
                  </a:solidFill>
                </a:ln>
              </p:spPr>
            </p:pic>
            <p:pic>
              <p:nvPicPr>
                <p:cNvPr id="6" name="Grafik 6">
                  <a:hlinkClick r:id="rId11"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122333" y="1756458"/>
                  <a:ext cx="2818789" cy="2114092"/>
                </a:xfrm>
                <a:prstGeom prst="rect">
                  <a:avLst/>
                </a:prstGeom>
                <a:ln w="3175">
                  <a:solidFill>
                    <a:prstClr val="ltGray"/>
                  </a:solidFill>
                </a:ln>
              </p:spPr>
            </p:pic>
            <p:pic>
              <p:nvPicPr>
                <p:cNvPr id="7" name="Grafik 7">
                  <a:hlinkClick r:id="rId12"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1547665" y="4005062"/>
                  <a:ext cx="2818789" cy="2114092"/>
                </a:xfrm>
                <a:prstGeom prst="rect">
                  <a:avLst/>
                </a:prstGeom>
                <a:ln w="3175">
                  <a:solidFill>
                    <a:prstClr val="ltGray"/>
                  </a:solidFill>
                </a:ln>
              </p:spPr>
            </p:pic>
            <p:pic>
              <p:nvPicPr>
                <p:cNvPr id="8" name="Grafik 8">
                  <a:hlinkClick r:id="rId13"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4644020" y="4005062"/>
                  <a:ext cx="2818789" cy="2114092"/>
                </a:xfrm>
                <a:prstGeom prst="rect">
                  <a:avLst/>
                </a:prstGeom>
                <a:ln w="3175">
                  <a:solidFill>
                    <a:prstClr val="ltGray"/>
                  </a:solidFill>
                </a:ln>
              </p:spPr>
            </p:pic>
          </p:grpSp>
        </mc:Fallback>
      </mc:AlternateContent>
    </p:spTree>
    <p:extLst>
      <p:ext uri="{BB962C8B-B14F-4D97-AF65-F5344CB8AC3E}">
        <p14:creationId xmlns:p14="http://schemas.microsoft.com/office/powerpoint/2010/main" val="285968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C9962-805C-574D-9727-0C1B01B271BF}"/>
              </a:ext>
            </a:extLst>
          </p:cNvPr>
          <p:cNvSpPr>
            <a:spLocks noGrp="1"/>
          </p:cNvSpPr>
          <p:nvPr>
            <p:ph type="title"/>
          </p:nvPr>
        </p:nvSpPr>
        <p:spPr/>
        <p:txBody>
          <a:bodyPr/>
          <a:lstStyle/>
          <a:p>
            <a:r>
              <a:rPr lang="de-DE" dirty="0"/>
              <a:t>Ansprechpartner im Landkreis Erding für den Übertritt</a:t>
            </a:r>
          </a:p>
        </p:txBody>
      </p:sp>
      <p:sp>
        <p:nvSpPr>
          <p:cNvPr id="3" name="Foliennummernplatzhalter 2">
            <a:extLst>
              <a:ext uri="{FF2B5EF4-FFF2-40B4-BE49-F238E27FC236}">
                <a16:creationId xmlns:a16="http://schemas.microsoft.com/office/drawing/2014/main" id="{2547F967-CB74-9B44-AD1D-5013F177B153}"/>
              </a:ext>
            </a:extLst>
          </p:cNvPr>
          <p:cNvSpPr>
            <a:spLocks noGrp="1"/>
          </p:cNvSpPr>
          <p:nvPr>
            <p:ph type="sldNum" sz="quarter" idx="10"/>
          </p:nvPr>
        </p:nvSpPr>
        <p:spPr/>
        <p:txBody>
          <a:bodyPr/>
          <a:lstStyle/>
          <a:p>
            <a:fld id="{8C64713B-5F6B-B14E-A375-FB73041371F3}" type="slidenum">
              <a:rPr lang="de-DE" smtClean="0"/>
              <a:pPr/>
              <a:t>29</a:t>
            </a:fld>
            <a:endParaRPr lang="de-DE" dirty="0"/>
          </a:p>
        </p:txBody>
      </p:sp>
      <p:pic>
        <p:nvPicPr>
          <p:cNvPr id="5" name="Grafik 4" descr="Ein Bild, das rot, Hemd, Licht, Raum enthält.&#10;&#10;Automatisch generierte Beschreibung">
            <a:extLst>
              <a:ext uri="{FF2B5EF4-FFF2-40B4-BE49-F238E27FC236}">
                <a16:creationId xmlns:a16="http://schemas.microsoft.com/office/drawing/2014/main" id="{AAFA420E-3604-4246-A37E-CD987DA6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83" y="1484784"/>
            <a:ext cx="1906335" cy="1512168"/>
          </a:xfrm>
          <a:prstGeom prst="rect">
            <a:avLst/>
          </a:prstGeom>
        </p:spPr>
      </p:pic>
      <p:sp>
        <p:nvSpPr>
          <p:cNvPr id="6" name="Textfeld 5">
            <a:extLst>
              <a:ext uri="{FF2B5EF4-FFF2-40B4-BE49-F238E27FC236}">
                <a16:creationId xmlns:a16="http://schemas.microsoft.com/office/drawing/2014/main" id="{2D43CA2B-2597-4D87-A7E7-B656950C05F2}"/>
              </a:ext>
            </a:extLst>
          </p:cNvPr>
          <p:cNvSpPr txBox="1"/>
          <p:nvPr/>
        </p:nvSpPr>
        <p:spPr>
          <a:xfrm>
            <a:off x="395288" y="795516"/>
            <a:ext cx="8064896" cy="2369880"/>
          </a:xfrm>
          <a:prstGeom prst="rect">
            <a:avLst/>
          </a:prstGeom>
          <a:noFill/>
          <a:ln w="9525">
            <a:noFill/>
          </a:ln>
        </p:spPr>
        <p:txBody>
          <a:bodyPr wrap="square">
            <a:spAutoFit/>
          </a:bodyPr>
          <a:lstStyle/>
          <a:p>
            <a:pPr marL="285750" indent="-285750">
              <a:buFont typeface="Wingdings" panose="05000000000000000000" pitchFamily="2" charset="2"/>
              <a:buChar char="ü"/>
            </a:pPr>
            <a:endParaRPr lang="de-DE" sz="1400" dirty="0">
              <a:solidFill>
                <a:srgbClr val="000000"/>
              </a:solidFill>
              <a:latin typeface="+mj-lt"/>
            </a:endParaRPr>
          </a:p>
          <a:p>
            <a:pPr marL="285750" indent="-285750">
              <a:buFont typeface="Wingdings" panose="05000000000000000000" pitchFamily="2" charset="2"/>
              <a:buChar char="ü"/>
            </a:pPr>
            <a:r>
              <a:rPr lang="de-DE" dirty="0">
                <a:solidFill>
                  <a:srgbClr val="000000"/>
                </a:solidFill>
                <a:latin typeface="+mj-lt"/>
              </a:rPr>
              <a:t>Klassenlehrkraft an der Grundschule – Ihr erster Ansprechpartner</a:t>
            </a:r>
          </a:p>
          <a:p>
            <a:pPr marL="0" indent="0">
              <a:lnSpc>
                <a:spcPct val="100000"/>
              </a:lnSpc>
              <a:buNone/>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Beratungslehrer der Grund- und Mittelschulen </a:t>
            </a:r>
            <a:br>
              <a:rPr lang="de-DE" b="1" dirty="0">
                <a:solidFill>
                  <a:srgbClr val="000000"/>
                </a:solidFill>
                <a:latin typeface="+mj-lt"/>
              </a:rPr>
            </a:br>
            <a:r>
              <a:rPr lang="de-DE" sz="1600" dirty="0">
                <a:solidFill>
                  <a:srgbClr val="000000"/>
                </a:solidFill>
                <a:latin typeface="+mj-lt"/>
              </a:rPr>
              <a:t>für jede Schule ist eine Beratungslehrkraft zuständig, sie finden diese</a:t>
            </a:r>
            <a:br>
              <a:rPr lang="de-DE" sz="1600" dirty="0">
                <a:solidFill>
                  <a:srgbClr val="000000"/>
                </a:solidFill>
                <a:latin typeface="+mj-lt"/>
              </a:rPr>
            </a:br>
            <a:r>
              <a:rPr lang="de-DE" sz="1600" dirty="0">
                <a:solidFill>
                  <a:srgbClr val="000000"/>
                </a:solidFill>
                <a:latin typeface="+mj-lt"/>
              </a:rPr>
              <a:t>auf den Homepages der Schulen</a:t>
            </a:r>
            <a:endParaRPr lang="de-DE" dirty="0">
              <a:solidFill>
                <a:srgbClr val="000000"/>
              </a:solidFill>
              <a:latin typeface="+mj-lt"/>
            </a:endParaRPr>
          </a:p>
          <a:p>
            <a:pPr>
              <a:lnSpc>
                <a:spcPct val="100000"/>
              </a:lnSpc>
            </a:pPr>
            <a:endParaRPr lang="de-DE" sz="1600" dirty="0">
              <a:solidFill>
                <a:srgbClr val="000000"/>
              </a:solidFill>
              <a:latin typeface="+mj-lt"/>
            </a:endParaRPr>
          </a:p>
          <a:p>
            <a:pPr marL="285750" indent="-285750">
              <a:lnSpc>
                <a:spcPct val="100000"/>
              </a:lnSpc>
              <a:buFont typeface="Wingdings" panose="05000000000000000000" pitchFamily="2" charset="2"/>
              <a:buChar char="ü"/>
            </a:pPr>
            <a:r>
              <a:rPr lang="de-DE" b="1" dirty="0">
                <a:solidFill>
                  <a:srgbClr val="000000"/>
                </a:solidFill>
                <a:latin typeface="+mj-lt"/>
              </a:rPr>
              <a:t>Übertrittscoach für die Mittelschulen:</a:t>
            </a:r>
          </a:p>
          <a:p>
            <a:pPr>
              <a:lnSpc>
                <a:spcPct val="100000"/>
              </a:lnSpc>
            </a:pPr>
            <a:endParaRPr lang="de-DE" sz="1600" b="1" dirty="0">
              <a:solidFill>
                <a:srgbClr val="000000"/>
              </a:solidFill>
              <a:latin typeface="+mj-lt"/>
            </a:endParaRPr>
          </a:p>
        </p:txBody>
      </p:sp>
      <p:sp>
        <p:nvSpPr>
          <p:cNvPr id="9" name="Rechteck 8">
            <a:extLst>
              <a:ext uri="{FF2B5EF4-FFF2-40B4-BE49-F238E27FC236}">
                <a16:creationId xmlns:a16="http://schemas.microsoft.com/office/drawing/2014/main" id="{7969397B-0A95-426A-AF06-5EA3B710C69E}"/>
              </a:ext>
            </a:extLst>
          </p:cNvPr>
          <p:cNvSpPr/>
          <p:nvPr/>
        </p:nvSpPr>
        <p:spPr>
          <a:xfrm>
            <a:off x="467544" y="5877818"/>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F56000E4-6883-45C4-9C71-7471AABAE42D}"/>
              </a:ext>
            </a:extLst>
          </p:cNvPr>
          <p:cNvSpPr/>
          <p:nvPr/>
        </p:nvSpPr>
        <p:spPr>
          <a:xfrm>
            <a:off x="800487" y="2971918"/>
            <a:ext cx="7767364" cy="2800767"/>
          </a:xfrm>
          <a:prstGeom prst="rect">
            <a:avLst/>
          </a:prstGeom>
        </p:spPr>
        <p:txBody>
          <a:bodyPr wrap="square">
            <a:spAutoFit/>
          </a:bodyPr>
          <a:lstStyle/>
          <a:p>
            <a:pPr>
              <a:lnSpc>
                <a:spcPct val="100000"/>
              </a:lnSpc>
            </a:pPr>
            <a:r>
              <a:rPr lang="de-DE" sz="1600" dirty="0">
                <a:solidFill>
                  <a:srgbClr val="000000"/>
                </a:solidFill>
              </a:rPr>
              <a:t>MS - Schulverbund </a:t>
            </a:r>
            <a:r>
              <a:rPr lang="de-DE" sz="1600" dirty="0" err="1">
                <a:solidFill>
                  <a:srgbClr val="000000"/>
                </a:solidFill>
              </a:rPr>
              <a:t>Finsing</a:t>
            </a:r>
            <a:r>
              <a:rPr lang="de-DE" sz="1600" dirty="0">
                <a:solidFill>
                  <a:srgbClr val="000000"/>
                </a:solidFill>
              </a:rPr>
              <a:t>/ </a:t>
            </a:r>
            <a:r>
              <a:rPr lang="de-DE" sz="1600" dirty="0" err="1">
                <a:solidFill>
                  <a:srgbClr val="000000"/>
                </a:solidFill>
              </a:rPr>
              <a:t>Oberding</a:t>
            </a:r>
            <a:r>
              <a:rPr lang="de-DE" sz="1600" dirty="0">
                <a:solidFill>
                  <a:srgbClr val="000000"/>
                </a:solidFill>
              </a:rPr>
              <a:t>/ Wörth: </a:t>
            </a:r>
            <a:r>
              <a:rPr lang="de-DE" sz="1600" b="1" dirty="0">
                <a:solidFill>
                  <a:srgbClr val="000000"/>
                </a:solidFill>
              </a:rPr>
              <a:t>Susanne Hoppe, </a:t>
            </a:r>
            <a:br>
              <a:rPr lang="de-DE" sz="1600" b="1" dirty="0">
                <a:solidFill>
                  <a:srgbClr val="000000"/>
                </a:solidFill>
              </a:rPr>
            </a:br>
            <a:r>
              <a:rPr lang="de-DE" sz="1600" dirty="0">
                <a:solidFill>
                  <a:srgbClr val="000000"/>
                </a:solidFill>
              </a:rPr>
              <a:t>Telefonsprechzeit: Di 11:30 – 12:30 (08081/6048680)</a:t>
            </a:r>
          </a:p>
          <a:p>
            <a:pPr>
              <a:lnSpc>
                <a:spcPct val="100000"/>
              </a:lnSpc>
            </a:pPr>
            <a:endParaRPr lang="de-DE" sz="1600" dirty="0">
              <a:solidFill>
                <a:srgbClr val="000000"/>
              </a:solidFill>
            </a:endParaRPr>
          </a:p>
          <a:p>
            <a:pPr>
              <a:lnSpc>
                <a:spcPct val="100000"/>
              </a:lnSpc>
            </a:pPr>
            <a:r>
              <a:rPr lang="de-DE" sz="1600" dirty="0">
                <a:solidFill>
                  <a:srgbClr val="000000"/>
                </a:solidFill>
              </a:rPr>
              <a:t>MS - Schulverbund Dorfen/ Isen: </a:t>
            </a:r>
            <a:r>
              <a:rPr lang="de-DE" sz="1600" b="1" dirty="0">
                <a:solidFill>
                  <a:srgbClr val="000000"/>
                </a:solidFill>
              </a:rPr>
              <a:t>Uta Zander, </a:t>
            </a:r>
            <a:br>
              <a:rPr lang="de-DE" sz="1600" b="1" dirty="0">
                <a:solidFill>
                  <a:srgbClr val="000000"/>
                </a:solidFill>
              </a:rPr>
            </a:br>
            <a:r>
              <a:rPr lang="de-DE" sz="1600" dirty="0">
                <a:solidFill>
                  <a:srgbClr val="000000"/>
                </a:solidFill>
              </a:rPr>
              <a:t>Telefonsprechzeit: Do 11:00 – 12:00 (08081/6048680)</a:t>
            </a:r>
          </a:p>
          <a:p>
            <a:pPr>
              <a:lnSpc>
                <a:spcPct val="100000"/>
              </a:lnSpc>
            </a:pPr>
            <a:endParaRPr lang="de-DE" sz="1600" dirty="0">
              <a:solidFill>
                <a:srgbClr val="000000"/>
              </a:solidFill>
            </a:endParaRPr>
          </a:p>
          <a:p>
            <a:r>
              <a:rPr lang="de-DE" sz="1600" dirty="0">
                <a:solidFill>
                  <a:srgbClr val="000000"/>
                </a:solidFill>
              </a:rPr>
              <a:t>MS - Schulverbund Taufkirchen/ Wartenberg: </a:t>
            </a:r>
            <a:r>
              <a:rPr lang="de-DE" sz="1600" b="1" dirty="0">
                <a:solidFill>
                  <a:srgbClr val="000000"/>
                </a:solidFill>
              </a:rPr>
              <a:t>Manfred </a:t>
            </a:r>
            <a:r>
              <a:rPr lang="de-DE" sz="1600" b="1" dirty="0" err="1">
                <a:solidFill>
                  <a:srgbClr val="000000"/>
                </a:solidFill>
              </a:rPr>
              <a:t>Stanggassinger</a:t>
            </a:r>
            <a:r>
              <a:rPr lang="de-DE" sz="1600" b="1" dirty="0">
                <a:solidFill>
                  <a:srgbClr val="000000"/>
                </a:solidFill>
              </a:rPr>
              <a:t>,</a:t>
            </a:r>
            <a:r>
              <a:rPr lang="de-DE" sz="1600" dirty="0">
                <a:solidFill>
                  <a:srgbClr val="000000"/>
                </a:solidFill>
              </a:rPr>
              <a:t> Telefonsprechzeit: Do 12:00 – 13:00 (08081/6048680)</a:t>
            </a:r>
          </a:p>
          <a:p>
            <a:pPr>
              <a:lnSpc>
                <a:spcPct val="100000"/>
              </a:lnSpc>
            </a:pPr>
            <a:endParaRPr lang="de-DE" sz="1600" dirty="0">
              <a:solidFill>
                <a:srgbClr val="000000"/>
              </a:solidFill>
            </a:endParaRPr>
          </a:p>
          <a:p>
            <a:r>
              <a:rPr lang="de-DE" sz="1600" dirty="0">
                <a:solidFill>
                  <a:srgbClr val="000000"/>
                </a:solidFill>
              </a:rPr>
              <a:t>MS - Schulverbund Erding: </a:t>
            </a:r>
            <a:r>
              <a:rPr lang="de-DE" sz="1600" b="1" dirty="0">
                <a:solidFill>
                  <a:srgbClr val="000000"/>
                </a:solidFill>
              </a:rPr>
              <a:t>Christine Scherer, </a:t>
            </a:r>
          </a:p>
          <a:p>
            <a:r>
              <a:rPr lang="de-DE" sz="1600" dirty="0">
                <a:solidFill>
                  <a:srgbClr val="000000"/>
                </a:solidFill>
              </a:rPr>
              <a:t>Telefonsprechzeit: Fr 11:00 – 12:00 (08122/ </a:t>
            </a:r>
            <a:r>
              <a:rPr lang="de-DE" sz="1600" dirty="0">
                <a:solidFill>
                  <a:srgbClr val="000000"/>
                </a:solidFill>
                <a:ea typeface="Times New Roman" panose="02020603050405020304" pitchFamily="18" charset="0"/>
              </a:rPr>
              <a:t>9619977</a:t>
            </a:r>
            <a:r>
              <a:rPr lang="de-DE" sz="1600" dirty="0">
                <a:solidFill>
                  <a:srgbClr val="000000"/>
                </a:solidFill>
              </a:rPr>
              <a:t>)</a:t>
            </a:r>
          </a:p>
        </p:txBody>
      </p:sp>
      <p:sp>
        <p:nvSpPr>
          <p:cNvPr id="7" name="Rechteck 6">
            <a:extLst>
              <a:ext uri="{FF2B5EF4-FFF2-40B4-BE49-F238E27FC236}">
                <a16:creationId xmlns:a16="http://schemas.microsoft.com/office/drawing/2014/main" id="{3F164BDC-E4AC-48DC-8D3D-F78DBCB738B0}"/>
              </a:ext>
            </a:extLst>
          </p:cNvPr>
          <p:cNvSpPr/>
          <p:nvPr/>
        </p:nvSpPr>
        <p:spPr>
          <a:xfrm>
            <a:off x="4668620" y="5848990"/>
            <a:ext cx="3833101" cy="369332"/>
          </a:xfrm>
          <a:prstGeom prst="rect">
            <a:avLst/>
          </a:prstGeom>
        </p:spPr>
        <p:txBody>
          <a:bodyPr wrap="none">
            <a:spAutoFit/>
          </a:bodyPr>
          <a:lstStyle/>
          <a:p>
            <a:pPr lvl="0">
              <a:defRPr/>
            </a:pPr>
            <a:r>
              <a:rPr lang="de-DE" dirty="0">
                <a:solidFill>
                  <a:srgbClr val="0A543E"/>
                </a:solidFill>
                <a:hlinkClick r:id="rId4" action="ppaction://hlinksldjump"/>
              </a:rPr>
              <a:t>&gt; zurück zu Fragen zur Mittelschule</a:t>
            </a:r>
            <a:endParaRPr lang="de-DE" dirty="0">
              <a:solidFill>
                <a:srgbClr val="0A543E"/>
              </a:solidFill>
            </a:endParaRPr>
          </a:p>
        </p:txBody>
      </p:sp>
    </p:spTree>
    <p:extLst>
      <p:ext uri="{BB962C8B-B14F-4D97-AF65-F5344CB8AC3E}">
        <p14:creationId xmlns:p14="http://schemas.microsoft.com/office/powerpoint/2010/main" val="1023066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30</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30</a:t>
            </a:fld>
            <a:endParaRPr lang="de-DE" dirty="0"/>
          </a:p>
        </p:txBody>
      </p:sp>
      <p:sp>
        <p:nvSpPr>
          <p:cNvPr id="10" name="Rechteck 9">
            <a:hlinkClick r:id="rId2" action="ppaction://hlinksldjump"/>
            <a:extLst>
              <a:ext uri="{FF2B5EF4-FFF2-40B4-BE49-F238E27FC236}">
                <a16:creationId xmlns:a16="http://schemas.microsoft.com/office/drawing/2014/main" id="{A3826DB0-911C-4D64-B6CD-8F6EEDA34164}"/>
              </a:ext>
            </a:extLst>
          </p:cNvPr>
          <p:cNvSpPr/>
          <p:nvPr/>
        </p:nvSpPr>
        <p:spPr>
          <a:xfrm>
            <a:off x="4518100" y="3870045"/>
            <a:ext cx="4248472"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a:t>
            </a:r>
            <a:r>
              <a:rPr lang="de-DE" b="1" dirty="0">
                <a:solidFill>
                  <a:schemeClr val="bg1"/>
                </a:solidFill>
                <a:hlinkClick r:id="rId2" action="ppaction://hlinksldjump">
                  <a:extLst>
                    <a:ext uri="{A12FA001-AC4F-418D-AE19-62706E023703}">
                      <ahyp:hlinkClr xmlns:ahyp="http://schemas.microsoft.com/office/drawing/2018/hyperlinkcolor" val="tx"/>
                    </a:ext>
                  </a:extLst>
                </a:hlinkClick>
              </a:rPr>
              <a:t>Mittlere Schulabschluss </a:t>
            </a:r>
            <a:r>
              <a:rPr lang="de-DE" b="1" dirty="0">
                <a:solidFill>
                  <a:schemeClr val="bg1"/>
                </a:solidFill>
              </a:rPr>
              <a:t>der Mittelschule gleichwertig?</a:t>
            </a:r>
          </a:p>
        </p:txBody>
      </p:sp>
      <p:sp>
        <p:nvSpPr>
          <p:cNvPr id="12" name="Rechteck 11">
            <a:hlinkClick r:id="rId3" action="ppaction://hlinksldjump"/>
            <a:extLst>
              <a:ext uri="{FF2B5EF4-FFF2-40B4-BE49-F238E27FC236}">
                <a16:creationId xmlns:a16="http://schemas.microsoft.com/office/drawing/2014/main" id="{84C883ED-9E6F-40C1-A695-CE9C1C254D1A}"/>
              </a:ext>
            </a:extLst>
          </p:cNvPr>
          <p:cNvSpPr/>
          <p:nvPr/>
        </p:nvSpPr>
        <p:spPr>
          <a:xfrm>
            <a:off x="468288" y="2966823"/>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Kann ich auch </a:t>
            </a:r>
            <a:r>
              <a:rPr lang="de-DE" b="1" dirty="0">
                <a:solidFill>
                  <a:schemeClr val="bg1"/>
                </a:solidFill>
                <a:hlinkClick r:id="rId3" action="ppaction://hlinksldjump">
                  <a:extLst>
                    <a:ext uri="{A12FA001-AC4F-418D-AE19-62706E023703}">
                      <ahyp:hlinkClr xmlns:ahyp="http://schemas.microsoft.com/office/drawing/2018/hyperlinkcolor" val="tx"/>
                    </a:ext>
                  </a:extLst>
                </a:hlinkClick>
              </a:rPr>
              <a:t>später</a:t>
            </a:r>
            <a:r>
              <a:rPr lang="de-DE" b="1" dirty="0">
                <a:solidFill>
                  <a:schemeClr val="bg1"/>
                </a:solidFill>
              </a:rPr>
              <a:t> noch </a:t>
            </a:r>
          </a:p>
          <a:p>
            <a:pPr algn="ctr"/>
            <a:r>
              <a:rPr lang="de-DE" b="1" dirty="0">
                <a:solidFill>
                  <a:schemeClr val="bg1"/>
                </a:solidFill>
              </a:rPr>
              <a:t>auf den M-Zug wechseln?</a:t>
            </a:r>
          </a:p>
        </p:txBody>
      </p:sp>
      <p:sp>
        <p:nvSpPr>
          <p:cNvPr id="2" name="Rechteck 1">
            <a:hlinkClick r:id="rId4" action="ppaction://hlinksldjump"/>
            <a:extLst>
              <a:ext uri="{FF2B5EF4-FFF2-40B4-BE49-F238E27FC236}">
                <a16:creationId xmlns:a16="http://schemas.microsoft.com/office/drawing/2014/main" id="{4C49949B-F697-4AC5-B1F2-EE2DE8636C8A}"/>
              </a:ext>
            </a:extLst>
          </p:cNvPr>
          <p:cNvSpPr/>
          <p:nvPr/>
        </p:nvSpPr>
        <p:spPr>
          <a:xfrm>
            <a:off x="4572000" y="2071747"/>
            <a:ext cx="4248472"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sind die </a:t>
            </a:r>
            <a:r>
              <a:rPr lang="de-DE" b="1" dirty="0">
                <a:solidFill>
                  <a:schemeClr val="bg1"/>
                </a:solidFill>
                <a:hlinkClick r:id="rId4" action="ppaction://hlinksldjump">
                  <a:extLst>
                    <a:ext uri="{A12FA001-AC4F-418D-AE19-62706E023703}">
                      <ahyp:hlinkClr xmlns:ahyp="http://schemas.microsoft.com/office/drawing/2018/hyperlinkcolor" val="tx"/>
                    </a:ext>
                  </a:extLst>
                </a:hlinkClick>
              </a:rPr>
              <a:t>Voraussetzungen</a:t>
            </a:r>
            <a:r>
              <a:rPr lang="de-DE" b="1" dirty="0">
                <a:solidFill>
                  <a:schemeClr val="bg1"/>
                </a:solidFill>
              </a:rPr>
              <a:t> zum Erreichen des M-Zuges?</a:t>
            </a:r>
          </a:p>
        </p:txBody>
      </p:sp>
      <p:sp>
        <p:nvSpPr>
          <p:cNvPr id="13" name="Rechteck 12">
            <a:hlinkClick r:id="rId5" action="ppaction://hlinksldjump"/>
            <a:extLst>
              <a:ext uri="{FF2B5EF4-FFF2-40B4-BE49-F238E27FC236}">
                <a16:creationId xmlns:a16="http://schemas.microsoft.com/office/drawing/2014/main" id="{5D8C327E-B4E1-4E67-A99F-BF8B35DF686E}"/>
              </a:ext>
            </a:extLst>
          </p:cNvPr>
          <p:cNvSpPr/>
          <p:nvPr/>
        </p:nvSpPr>
        <p:spPr>
          <a:xfrm>
            <a:off x="395288" y="1281624"/>
            <a:ext cx="3989876" cy="822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2"/>
                </a:solidFill>
                <a:hlinkClick r:id="rId5" action="ppaction://hlinksldjump">
                  <a:extLst>
                    <a:ext uri="{A12FA001-AC4F-418D-AE19-62706E023703}">
                      <ahyp:hlinkClr xmlns:ahyp="http://schemas.microsoft.com/office/drawing/2018/hyperlinkcolor" val="tx"/>
                    </a:ext>
                  </a:extLst>
                </a:hlinkClick>
              </a:rPr>
              <a:t>Was ist eigentlich der M-Zug</a:t>
            </a:r>
            <a:r>
              <a:rPr lang="de-DE" sz="2000" b="1" dirty="0">
                <a:solidFill>
                  <a:schemeClr val="bg2"/>
                </a:solidFill>
              </a:rPr>
              <a:t>?</a:t>
            </a:r>
          </a:p>
        </p:txBody>
      </p:sp>
      <p:sp>
        <p:nvSpPr>
          <p:cNvPr id="15" name="Titel 1">
            <a:extLst>
              <a:ext uri="{FF2B5EF4-FFF2-40B4-BE49-F238E27FC236}">
                <a16:creationId xmlns:a16="http://schemas.microsoft.com/office/drawing/2014/main" id="{9D4B5590-8E97-41FA-8A33-074D869ED5A6}"/>
              </a:ext>
            </a:extLst>
          </p:cNvPr>
          <p:cNvSpPr>
            <a:spLocks noGrp="1"/>
          </p:cNvSpPr>
          <p:nvPr>
            <p:ph type="title"/>
          </p:nvPr>
        </p:nvSpPr>
        <p:spPr>
          <a:xfrm>
            <a:off x="395288" y="122754"/>
            <a:ext cx="6859481" cy="648000"/>
          </a:xfrm>
        </p:spPr>
        <p:txBody>
          <a:bodyPr/>
          <a:lstStyle/>
          <a:p>
            <a:r>
              <a:rPr lang="de-DE" sz="2400" dirty="0"/>
              <a:t>Fragen zum M-Zug an der Mittelschule</a:t>
            </a:r>
          </a:p>
        </p:txBody>
      </p:sp>
      <p:sp>
        <p:nvSpPr>
          <p:cNvPr id="17" name="Rechteck 16">
            <a:extLst>
              <a:ext uri="{FF2B5EF4-FFF2-40B4-BE49-F238E27FC236}">
                <a16:creationId xmlns:a16="http://schemas.microsoft.com/office/drawing/2014/main" id="{6E5D1DA1-7C8C-48D4-975E-7EB5471B95F5}"/>
              </a:ext>
            </a:extLst>
          </p:cNvPr>
          <p:cNvSpPr/>
          <p:nvPr/>
        </p:nvSpPr>
        <p:spPr>
          <a:xfrm>
            <a:off x="546669" y="595426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5" name="Rechteck 4">
            <a:extLst>
              <a:ext uri="{FF2B5EF4-FFF2-40B4-BE49-F238E27FC236}">
                <a16:creationId xmlns:a16="http://schemas.microsoft.com/office/drawing/2014/main" id="{EE6C6207-82C0-4790-9B26-0FD30B8CE12D}"/>
              </a:ext>
            </a:extLst>
          </p:cNvPr>
          <p:cNvSpPr/>
          <p:nvPr/>
        </p:nvSpPr>
        <p:spPr>
          <a:xfrm>
            <a:off x="546669" y="5584930"/>
            <a:ext cx="3833101" cy="369332"/>
          </a:xfrm>
          <a:prstGeom prst="rect">
            <a:avLst/>
          </a:prstGeom>
        </p:spPr>
        <p:txBody>
          <a:bodyPr wrap="none">
            <a:spAutoFit/>
          </a:bodyPr>
          <a:lstStyle/>
          <a:p>
            <a:pPr lvl="0">
              <a:defRPr/>
            </a:pPr>
            <a:r>
              <a:rPr lang="de-DE" dirty="0">
                <a:solidFill>
                  <a:srgbClr val="0A543E"/>
                </a:solidFill>
                <a:hlinkClick r:id="rId7" action="ppaction://hlinksldjump"/>
              </a:rPr>
              <a:t>&gt; zurück zu Fragen zur Mittelschule</a:t>
            </a:r>
            <a:endParaRPr lang="de-DE" dirty="0">
              <a:solidFill>
                <a:srgbClr val="0A543E"/>
              </a:solidFill>
            </a:endParaRPr>
          </a:p>
        </p:txBody>
      </p:sp>
      <p:sp>
        <p:nvSpPr>
          <p:cNvPr id="18" name="Rechteck 17">
            <a:hlinkClick r:id="rId8" action="ppaction://hlinksldjump"/>
            <a:extLst>
              <a:ext uri="{FF2B5EF4-FFF2-40B4-BE49-F238E27FC236}">
                <a16:creationId xmlns:a16="http://schemas.microsoft.com/office/drawing/2014/main" id="{30425E61-42CF-4CE1-AD49-A0F43AFA65E0}"/>
              </a:ext>
            </a:extLst>
          </p:cNvPr>
          <p:cNvSpPr/>
          <p:nvPr/>
        </p:nvSpPr>
        <p:spPr>
          <a:xfrm>
            <a:off x="463083" y="4692639"/>
            <a:ext cx="4000274" cy="8239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Welche Wege gibt es nach der Mittelschule?</a:t>
            </a:r>
          </a:p>
        </p:txBody>
      </p:sp>
      <p:sp>
        <p:nvSpPr>
          <p:cNvPr id="19" name="Rechteck 18">
            <a:hlinkClick r:id="rId9" action="ppaction://hlinksldjump"/>
            <a:extLst>
              <a:ext uri="{FF2B5EF4-FFF2-40B4-BE49-F238E27FC236}">
                <a16:creationId xmlns:a16="http://schemas.microsoft.com/office/drawing/2014/main" id="{19CFA30C-483B-40A6-94B2-2D79AC0D44A0}"/>
              </a:ext>
            </a:extLst>
          </p:cNvPr>
          <p:cNvSpPr/>
          <p:nvPr/>
        </p:nvSpPr>
        <p:spPr>
          <a:xfrm>
            <a:off x="4595850" y="5584930"/>
            <a:ext cx="4224621"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ist die </a:t>
            </a:r>
            <a:br>
              <a:rPr lang="de-DE" b="1" dirty="0">
                <a:solidFill>
                  <a:schemeClr val="bg1"/>
                </a:solidFill>
              </a:rPr>
            </a:br>
            <a:r>
              <a:rPr lang="de-DE" b="1" dirty="0">
                <a:solidFill>
                  <a:schemeClr val="bg1"/>
                </a:solidFill>
              </a:rPr>
              <a:t>Vorbereitungsklasse (9+2)?</a:t>
            </a:r>
          </a:p>
        </p:txBody>
      </p:sp>
    </p:spTree>
    <p:extLst>
      <p:ext uri="{BB962C8B-B14F-4D97-AF65-F5344CB8AC3E}">
        <p14:creationId xmlns:p14="http://schemas.microsoft.com/office/powerpoint/2010/main" val="135258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31</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31</a:t>
            </a:fld>
            <a:endParaRPr lang="de-DE" dirty="0"/>
          </a:p>
        </p:txBody>
      </p:sp>
      <p:sp>
        <p:nvSpPr>
          <p:cNvPr id="2" name="Rechteck 1">
            <a:extLst>
              <a:ext uri="{FF2B5EF4-FFF2-40B4-BE49-F238E27FC236}">
                <a16:creationId xmlns:a16="http://schemas.microsoft.com/office/drawing/2014/main" id="{0BF9BC29-58F9-43E8-8FC6-216278E1E9B5}"/>
              </a:ext>
            </a:extLst>
          </p:cNvPr>
          <p:cNvSpPr/>
          <p:nvPr/>
        </p:nvSpPr>
        <p:spPr>
          <a:xfrm>
            <a:off x="755576" y="1412776"/>
            <a:ext cx="7632848" cy="2739211"/>
          </a:xfrm>
          <a:prstGeom prst="rect">
            <a:avLst/>
          </a:prstGeom>
        </p:spPr>
        <p:txBody>
          <a:bodyPr wrap="square">
            <a:spAutoFit/>
          </a:bodyPr>
          <a:lstStyle/>
          <a:p>
            <a:r>
              <a:rPr lang="de-DE" sz="2000" dirty="0"/>
              <a:t>Der M-Zug wird an größeren Mittelschulen angeboten und führt zum Mittleren Schulabschluss. </a:t>
            </a:r>
            <a:br>
              <a:rPr lang="de-DE" sz="1400" dirty="0"/>
            </a:br>
            <a:endParaRPr lang="de-DE" sz="1400" dirty="0"/>
          </a:p>
          <a:p>
            <a:r>
              <a:rPr lang="de-DE" sz="2000" dirty="0"/>
              <a:t>Das „M“ steht für den Mittleren Schulabschluss. </a:t>
            </a:r>
          </a:p>
          <a:p>
            <a:r>
              <a:rPr lang="de-DE" sz="2000" dirty="0"/>
              <a:t>Alle Schülerinnen und Schüler können an den M-Zug ab der </a:t>
            </a:r>
          </a:p>
          <a:p>
            <a:r>
              <a:rPr lang="de-DE" sz="2000" dirty="0"/>
              <a:t>7. Klasse wechseln, wenn sie die Voraussetzungen dafür erfüllen.</a:t>
            </a:r>
            <a:br>
              <a:rPr lang="de-DE" sz="1400" dirty="0"/>
            </a:br>
            <a:br>
              <a:rPr lang="de-DE" sz="1400" dirty="0"/>
            </a:br>
            <a:r>
              <a:rPr lang="de-DE" sz="2000" dirty="0"/>
              <a:t>Der M-Zug wird an der Mittelschule in der 10. Klasse mit den Prüfungen zum Mittleren Schulabschluss abgeschlossen. </a:t>
            </a:r>
          </a:p>
        </p:txBody>
      </p:sp>
      <p:sp>
        <p:nvSpPr>
          <p:cNvPr id="10" name="Rechteck 9">
            <a:extLst>
              <a:ext uri="{FF2B5EF4-FFF2-40B4-BE49-F238E27FC236}">
                <a16:creationId xmlns:a16="http://schemas.microsoft.com/office/drawing/2014/main" id="{B4FF430E-5D28-48E7-8D23-EEE74AECFD22}"/>
              </a:ext>
            </a:extLst>
          </p:cNvPr>
          <p:cNvSpPr/>
          <p:nvPr/>
        </p:nvSpPr>
        <p:spPr>
          <a:xfrm>
            <a:off x="3861482" y="4386357"/>
            <a:ext cx="4572000" cy="369332"/>
          </a:xfrm>
          <a:prstGeom prst="rect">
            <a:avLst/>
          </a:prstGeom>
        </p:spPr>
        <p:txBody>
          <a:bodyPr>
            <a:spAutoFit/>
          </a:bodyPr>
          <a:lstStyle/>
          <a:p>
            <a:pPr>
              <a:spcBef>
                <a:spcPts val="336"/>
              </a:spcBef>
              <a:buClr>
                <a:schemeClr val="tx2"/>
              </a:buClr>
            </a:pPr>
            <a:endParaRPr lang="de-DE" b="1" dirty="0">
              <a:solidFill>
                <a:schemeClr val="tx2"/>
              </a:solidFill>
            </a:endParaRPr>
          </a:p>
        </p:txBody>
      </p:sp>
      <p:sp>
        <p:nvSpPr>
          <p:cNvPr id="12" name="Rechteck 11">
            <a:hlinkClick r:id="rId2" action="ppaction://hlinksldjump"/>
            <a:extLst>
              <a:ext uri="{FF2B5EF4-FFF2-40B4-BE49-F238E27FC236}">
                <a16:creationId xmlns:a16="http://schemas.microsoft.com/office/drawing/2014/main" id="{D0625662-F168-463F-ACFA-56F1D5682418}"/>
              </a:ext>
            </a:extLst>
          </p:cNvPr>
          <p:cNvSpPr/>
          <p:nvPr/>
        </p:nvSpPr>
        <p:spPr>
          <a:xfrm>
            <a:off x="4283967" y="4386357"/>
            <a:ext cx="3982969" cy="10588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1"/>
                </a:solidFill>
              </a:rPr>
              <a:t>Die Voraussetzungen zum</a:t>
            </a:r>
            <a:br>
              <a:rPr lang="de-DE" sz="2000" b="1" dirty="0">
                <a:solidFill>
                  <a:schemeClr val="bg1"/>
                </a:solidFill>
              </a:rPr>
            </a:br>
            <a:r>
              <a:rPr lang="de-DE" sz="2000" b="1" dirty="0">
                <a:solidFill>
                  <a:schemeClr val="bg1"/>
                </a:solidFill>
              </a:rPr>
              <a:t>Erreichen des M-Zuges</a:t>
            </a:r>
          </a:p>
          <a:p>
            <a:pPr algn="ctr"/>
            <a:endParaRPr lang="de-DE" sz="1400" b="1" dirty="0" err="1">
              <a:solidFill>
                <a:schemeClr val="tx2"/>
              </a:solidFill>
            </a:endParaRPr>
          </a:p>
        </p:txBody>
      </p:sp>
      <p:sp>
        <p:nvSpPr>
          <p:cNvPr id="6" name="Textfeld 5">
            <a:hlinkClick r:id="rId3" action="ppaction://hlinksldjump"/>
            <a:extLst>
              <a:ext uri="{FF2B5EF4-FFF2-40B4-BE49-F238E27FC236}">
                <a16:creationId xmlns:a16="http://schemas.microsoft.com/office/drawing/2014/main" id="{C6ADF8D3-B002-47AD-B5AE-BBDA015CE4A0}"/>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13" name="Titel 1">
            <a:extLst>
              <a:ext uri="{FF2B5EF4-FFF2-40B4-BE49-F238E27FC236}">
                <a16:creationId xmlns:a16="http://schemas.microsoft.com/office/drawing/2014/main" id="{FFC240D8-9B6B-412A-8BC0-3C437D09E8CB}"/>
              </a:ext>
            </a:extLst>
          </p:cNvPr>
          <p:cNvSpPr>
            <a:spLocks noGrp="1"/>
          </p:cNvSpPr>
          <p:nvPr>
            <p:ph type="title"/>
          </p:nvPr>
        </p:nvSpPr>
        <p:spPr>
          <a:xfrm>
            <a:off x="395288" y="122754"/>
            <a:ext cx="6859481" cy="648000"/>
          </a:xfrm>
        </p:spPr>
        <p:txBody>
          <a:bodyPr/>
          <a:lstStyle/>
          <a:p>
            <a:r>
              <a:rPr lang="de-DE" sz="2400" dirty="0"/>
              <a:t>Was ist eigentlich der M – Zug?</a:t>
            </a:r>
          </a:p>
        </p:txBody>
      </p:sp>
      <p:sp>
        <p:nvSpPr>
          <p:cNvPr id="15" name="Rechteck 14">
            <a:extLst>
              <a:ext uri="{FF2B5EF4-FFF2-40B4-BE49-F238E27FC236}">
                <a16:creationId xmlns:a16="http://schemas.microsoft.com/office/drawing/2014/main" id="{1702F7F3-D8A1-4827-B09D-A3767C2E9A44}"/>
              </a:ext>
            </a:extLst>
          </p:cNvPr>
          <p:cNvSpPr/>
          <p:nvPr/>
        </p:nvSpPr>
        <p:spPr>
          <a:xfrm>
            <a:off x="4283967" y="586798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6966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32</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32</a:t>
            </a:fld>
            <a:endParaRPr lang="de-DE" dirty="0"/>
          </a:p>
        </p:txBody>
      </p:sp>
      <p:sp>
        <p:nvSpPr>
          <p:cNvPr id="2" name="Rechteck 1">
            <a:extLst>
              <a:ext uri="{FF2B5EF4-FFF2-40B4-BE49-F238E27FC236}">
                <a16:creationId xmlns:a16="http://schemas.microsoft.com/office/drawing/2014/main" id="{29CD1B47-5090-4C3F-B20A-264748B002E6}"/>
              </a:ext>
            </a:extLst>
          </p:cNvPr>
          <p:cNvSpPr/>
          <p:nvPr/>
        </p:nvSpPr>
        <p:spPr>
          <a:xfrm>
            <a:off x="755576" y="1340769"/>
            <a:ext cx="7632848" cy="2246769"/>
          </a:xfrm>
          <a:prstGeom prst="rect">
            <a:avLst/>
          </a:prstGeom>
        </p:spPr>
        <p:txBody>
          <a:bodyPr wrap="square">
            <a:spAutoFit/>
          </a:bodyPr>
          <a:lstStyle/>
          <a:p>
            <a:r>
              <a:rPr lang="de-DE" sz="2000" b="1" dirty="0"/>
              <a:t>In der 6. Klasse </a:t>
            </a:r>
            <a:r>
              <a:rPr lang="de-DE" sz="2000" dirty="0"/>
              <a:t>benötigt man in den Fächern Deutsch, Mathematik und Englisch einen Notendurchschnitt von 2,66.  Dieser Notendurchschnitt kann sowohl mit dem Zwischenzeugnis als auch mit dem Jahreszeugnis nachgewiesen werden.</a:t>
            </a:r>
          </a:p>
          <a:p>
            <a:endParaRPr lang="de-DE" sz="2000" dirty="0"/>
          </a:p>
          <a:p>
            <a:r>
              <a:rPr lang="de-DE" sz="2000" dirty="0"/>
              <a:t>Ist der Notendurchschnitt nicht erreicht gibt es auch eine Aufnahmeprüfung in den letzten Tagen der Sommerferien.</a:t>
            </a:r>
          </a:p>
        </p:txBody>
      </p:sp>
      <p:sp>
        <p:nvSpPr>
          <p:cNvPr id="10" name="Textfeld 9">
            <a:extLst>
              <a:ext uri="{FF2B5EF4-FFF2-40B4-BE49-F238E27FC236}">
                <a16:creationId xmlns:a16="http://schemas.microsoft.com/office/drawing/2014/main" id="{100489F5-BC13-4E66-A867-963403BF7531}"/>
              </a:ext>
            </a:extLst>
          </p:cNvPr>
          <p:cNvSpPr txBox="1"/>
          <p:nvPr/>
        </p:nvSpPr>
        <p:spPr>
          <a:xfrm>
            <a:off x="3851920" y="4077072"/>
            <a:ext cx="4464496" cy="914400"/>
          </a:xfrm>
          <a:prstGeom prst="rect">
            <a:avLst/>
          </a:prstGeom>
          <a:noFill/>
          <a:ln w="9525">
            <a:noFill/>
          </a:ln>
        </p:spPr>
        <p:txBody>
          <a:bodyPr wrap="none" lIns="75600" tIns="75600" rIns="75600" bIns="75600" rtlCol="0">
            <a:noAutofit/>
          </a:bodyPr>
          <a:lstStyle/>
          <a:p>
            <a:pPr>
              <a:spcBef>
                <a:spcPts val="336"/>
              </a:spcBef>
              <a:buClr>
                <a:schemeClr val="tx2"/>
              </a:buClr>
            </a:pPr>
            <a:endParaRPr lang="de-DE" sz="2000" b="1" dirty="0">
              <a:solidFill>
                <a:schemeClr val="tx2"/>
              </a:solidFill>
            </a:endParaRPr>
          </a:p>
        </p:txBody>
      </p:sp>
      <p:sp>
        <p:nvSpPr>
          <p:cNvPr id="13" name="Rechteck 12">
            <a:hlinkClick r:id="rId2" action="ppaction://hlinksldjump"/>
            <a:extLst>
              <a:ext uri="{FF2B5EF4-FFF2-40B4-BE49-F238E27FC236}">
                <a16:creationId xmlns:a16="http://schemas.microsoft.com/office/drawing/2014/main" id="{EAEBD146-1C26-4152-800A-660645CBDBD1}"/>
              </a:ext>
            </a:extLst>
          </p:cNvPr>
          <p:cNvSpPr/>
          <p:nvPr/>
        </p:nvSpPr>
        <p:spPr>
          <a:xfrm>
            <a:off x="4211960" y="4221088"/>
            <a:ext cx="3888432"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Kann ich auch später noch </a:t>
            </a:r>
          </a:p>
          <a:p>
            <a:pPr algn="ctr"/>
            <a:r>
              <a:rPr lang="de-DE" b="1" dirty="0">
                <a:solidFill>
                  <a:schemeClr val="bg1"/>
                </a:solidFill>
              </a:rPr>
              <a:t>auf den M-Zug wechseln?</a:t>
            </a:r>
          </a:p>
        </p:txBody>
      </p:sp>
      <p:sp>
        <p:nvSpPr>
          <p:cNvPr id="9" name="Textfeld 8">
            <a:hlinkClick r:id="rId3" action="ppaction://hlinksldjump"/>
            <a:extLst>
              <a:ext uri="{FF2B5EF4-FFF2-40B4-BE49-F238E27FC236}">
                <a16:creationId xmlns:a16="http://schemas.microsoft.com/office/drawing/2014/main" id="{F893FB99-03F6-49A5-8002-20AF17DA283A}"/>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14" name="Titel 1">
            <a:extLst>
              <a:ext uri="{FF2B5EF4-FFF2-40B4-BE49-F238E27FC236}">
                <a16:creationId xmlns:a16="http://schemas.microsoft.com/office/drawing/2014/main" id="{0AA8EFB7-05ED-48CC-BE3A-D0511CF408C2}"/>
              </a:ext>
            </a:extLst>
          </p:cNvPr>
          <p:cNvSpPr>
            <a:spLocks noGrp="1"/>
          </p:cNvSpPr>
          <p:nvPr>
            <p:ph type="title"/>
          </p:nvPr>
        </p:nvSpPr>
        <p:spPr>
          <a:xfrm>
            <a:off x="395288" y="122754"/>
            <a:ext cx="6859481" cy="648000"/>
          </a:xfrm>
        </p:spPr>
        <p:txBody>
          <a:bodyPr/>
          <a:lstStyle/>
          <a:p>
            <a:r>
              <a:rPr lang="de-DE" sz="2400" dirty="0"/>
              <a:t>Was sind die Voraussetzungen zum Erreichen </a:t>
            </a:r>
            <a:br>
              <a:rPr lang="de-DE" sz="2400" dirty="0"/>
            </a:br>
            <a:r>
              <a:rPr lang="de-DE" sz="2400" dirty="0"/>
              <a:t>des M – Zuges? </a:t>
            </a:r>
          </a:p>
        </p:txBody>
      </p:sp>
      <p:sp>
        <p:nvSpPr>
          <p:cNvPr id="15" name="Rechteck 14">
            <a:extLst>
              <a:ext uri="{FF2B5EF4-FFF2-40B4-BE49-F238E27FC236}">
                <a16:creationId xmlns:a16="http://schemas.microsoft.com/office/drawing/2014/main" id="{9574489B-8B5C-44C4-8C5E-C1AE86BF6355}"/>
              </a:ext>
            </a:extLst>
          </p:cNvPr>
          <p:cNvSpPr/>
          <p:nvPr/>
        </p:nvSpPr>
        <p:spPr>
          <a:xfrm>
            <a:off x="4284510" y="583662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70334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33</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33</a:t>
            </a:fld>
            <a:endParaRPr lang="de-DE" dirty="0"/>
          </a:p>
        </p:txBody>
      </p:sp>
      <p:sp>
        <p:nvSpPr>
          <p:cNvPr id="10" name="Rechteck 9">
            <a:extLst>
              <a:ext uri="{FF2B5EF4-FFF2-40B4-BE49-F238E27FC236}">
                <a16:creationId xmlns:a16="http://schemas.microsoft.com/office/drawing/2014/main" id="{89FC5908-A238-4731-9A49-B64D4A494FEB}"/>
              </a:ext>
            </a:extLst>
          </p:cNvPr>
          <p:cNvSpPr/>
          <p:nvPr/>
        </p:nvSpPr>
        <p:spPr>
          <a:xfrm>
            <a:off x="683568" y="1379422"/>
            <a:ext cx="7776864" cy="3010761"/>
          </a:xfrm>
          <a:prstGeom prst="rect">
            <a:avLst/>
          </a:prstGeom>
        </p:spPr>
        <p:txBody>
          <a:bodyPr wrap="square">
            <a:spAutoFit/>
          </a:bodyPr>
          <a:lstStyle/>
          <a:p>
            <a:pPr>
              <a:lnSpc>
                <a:spcPct val="107000"/>
              </a:lnSpc>
              <a:spcAft>
                <a:spcPts val="800"/>
              </a:spcAft>
            </a:pPr>
            <a:r>
              <a:rPr lang="de-DE" sz="2000" dirty="0">
                <a:ea typeface="Calibri" panose="020F0502020204030204" pitchFamily="34" charset="0"/>
              </a:rPr>
              <a:t>Ja, an den M-Zug kann nach jeder Jahrgangsstufe gewechselt werden. </a:t>
            </a:r>
          </a:p>
          <a:p>
            <a:pPr>
              <a:lnSpc>
                <a:spcPct val="107000"/>
              </a:lnSpc>
              <a:spcAft>
                <a:spcPts val="800"/>
              </a:spcAft>
            </a:pPr>
            <a:r>
              <a:rPr lang="de-DE" sz="2000" dirty="0">
                <a:ea typeface="Calibri" panose="020F0502020204030204" pitchFamily="34" charset="0"/>
              </a:rPr>
              <a:t>Ab der 7. Klasse muss dabei ein Notendurchschnitt von 2,33 in den Fächern Deutsch, Mathematik und Englisch erreicht werden.</a:t>
            </a:r>
          </a:p>
          <a:p>
            <a:pPr>
              <a:lnSpc>
                <a:spcPct val="107000"/>
              </a:lnSpc>
              <a:spcAft>
                <a:spcPts val="800"/>
              </a:spcAft>
            </a:pPr>
            <a:r>
              <a:rPr lang="de-DE" sz="2000" dirty="0">
                <a:ea typeface="Calibri" panose="020F0502020204030204" pitchFamily="34" charset="0"/>
              </a:rPr>
              <a:t>Wenn Schülerinnen später diesen Notenschnitt erreichen, dann fügen sie sich auch meist gut in die Klasse ein.</a:t>
            </a:r>
          </a:p>
          <a:p>
            <a:pPr>
              <a:lnSpc>
                <a:spcPct val="107000"/>
              </a:lnSpc>
              <a:spcAft>
                <a:spcPts val="800"/>
              </a:spcAft>
            </a:pPr>
            <a:r>
              <a:rPr lang="de-DE" sz="2000" dirty="0">
                <a:ea typeface="Calibri" panose="020F0502020204030204" pitchFamily="34" charset="0"/>
              </a:rPr>
              <a:t>Entscheidend ist meist der ernsthafte Wille der Schülerin oder des Schülers, auch mehr Lernaufwand in Kauf zu nehmen.</a:t>
            </a:r>
          </a:p>
        </p:txBody>
      </p:sp>
      <p:sp>
        <p:nvSpPr>
          <p:cNvPr id="8" name="Textfeld 7">
            <a:extLst>
              <a:ext uri="{FF2B5EF4-FFF2-40B4-BE49-F238E27FC236}">
                <a16:creationId xmlns:a16="http://schemas.microsoft.com/office/drawing/2014/main" id="{9CF5C6D9-7E3D-4D14-AEDA-304507C69823}"/>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2"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DFADA998-4761-45A4-947C-EB6CBC934D97}"/>
              </a:ext>
            </a:extLst>
          </p:cNvPr>
          <p:cNvSpPr>
            <a:spLocks noGrp="1"/>
          </p:cNvSpPr>
          <p:nvPr>
            <p:ph type="title"/>
          </p:nvPr>
        </p:nvSpPr>
        <p:spPr>
          <a:xfrm>
            <a:off x="395288" y="122754"/>
            <a:ext cx="7201048" cy="648000"/>
          </a:xfrm>
        </p:spPr>
        <p:txBody>
          <a:bodyPr/>
          <a:lstStyle/>
          <a:p>
            <a:r>
              <a:rPr lang="de-DE" sz="2400" dirty="0"/>
              <a:t>Kann ich auch später auf den M-Zug wechseln?</a:t>
            </a:r>
          </a:p>
        </p:txBody>
      </p:sp>
      <p:sp>
        <p:nvSpPr>
          <p:cNvPr id="13" name="Rechteck 12">
            <a:extLst>
              <a:ext uri="{FF2B5EF4-FFF2-40B4-BE49-F238E27FC236}">
                <a16:creationId xmlns:a16="http://schemas.microsoft.com/office/drawing/2014/main" id="{668EFEA3-6002-4775-B8A6-1AED0B33F254}"/>
              </a:ext>
            </a:extLst>
          </p:cNvPr>
          <p:cNvSpPr/>
          <p:nvPr/>
        </p:nvSpPr>
        <p:spPr>
          <a:xfrm>
            <a:off x="4726703" y="585364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3"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4" name="Rechteck 13">
            <a:hlinkClick r:id="rId4" action="ppaction://hlinksldjump"/>
            <a:extLst>
              <a:ext uri="{FF2B5EF4-FFF2-40B4-BE49-F238E27FC236}">
                <a16:creationId xmlns:a16="http://schemas.microsoft.com/office/drawing/2014/main" id="{5925F5CC-A69D-425B-9772-EAFBEEF73013}"/>
              </a:ext>
            </a:extLst>
          </p:cNvPr>
          <p:cNvSpPr/>
          <p:nvPr/>
        </p:nvSpPr>
        <p:spPr>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Mittlere Schulabschluss der Mittelschule gleichwertig?</a:t>
            </a:r>
          </a:p>
        </p:txBody>
      </p:sp>
      <p:sp>
        <p:nvSpPr>
          <p:cNvPr id="15" name="Rechteck 14">
            <a:hlinkClick r:id="rId5" action="ppaction://hlinksldjump"/>
            <a:extLst>
              <a:ext uri="{FF2B5EF4-FFF2-40B4-BE49-F238E27FC236}">
                <a16:creationId xmlns:a16="http://schemas.microsoft.com/office/drawing/2014/main" id="{43947A2D-E50D-4BF8-AE7C-8136120263B8}"/>
              </a:ext>
            </a:extLst>
          </p:cNvPr>
          <p:cNvSpPr/>
          <p:nvPr/>
        </p:nvSpPr>
        <p:spPr>
          <a:xfrm>
            <a:off x="683568" y="4793410"/>
            <a:ext cx="3788714"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Was ist die </a:t>
            </a:r>
            <a:br>
              <a:rPr lang="de-DE" b="1" dirty="0">
                <a:solidFill>
                  <a:schemeClr val="bg1"/>
                </a:solidFill>
              </a:rPr>
            </a:br>
            <a:r>
              <a:rPr lang="de-DE" b="1" dirty="0">
                <a:solidFill>
                  <a:schemeClr val="bg1"/>
                </a:solidFill>
              </a:rPr>
              <a:t>Vorbereitungsklasse (9+2)?</a:t>
            </a:r>
          </a:p>
        </p:txBody>
      </p:sp>
    </p:spTree>
    <p:extLst>
      <p:ext uri="{BB962C8B-B14F-4D97-AF65-F5344CB8AC3E}">
        <p14:creationId xmlns:p14="http://schemas.microsoft.com/office/powerpoint/2010/main" val="1528066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34</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34</a:t>
            </a:fld>
            <a:endParaRPr lang="de-DE" dirty="0"/>
          </a:p>
        </p:txBody>
      </p:sp>
      <p:sp>
        <p:nvSpPr>
          <p:cNvPr id="10" name="Rechteck 9">
            <a:extLst>
              <a:ext uri="{FF2B5EF4-FFF2-40B4-BE49-F238E27FC236}">
                <a16:creationId xmlns:a16="http://schemas.microsoft.com/office/drawing/2014/main" id="{89FC5908-A238-4731-9A49-B64D4A494FEB}"/>
              </a:ext>
            </a:extLst>
          </p:cNvPr>
          <p:cNvSpPr/>
          <p:nvPr/>
        </p:nvSpPr>
        <p:spPr>
          <a:xfrm>
            <a:off x="683568" y="1168194"/>
            <a:ext cx="7776864" cy="2805320"/>
          </a:xfrm>
          <a:prstGeom prst="rect">
            <a:avLst/>
          </a:prstGeom>
        </p:spPr>
        <p:txBody>
          <a:bodyPr wrap="square">
            <a:spAutoFit/>
          </a:bodyPr>
          <a:lstStyle/>
          <a:p>
            <a:pPr>
              <a:lnSpc>
                <a:spcPct val="150000"/>
              </a:lnSpc>
              <a:spcAft>
                <a:spcPts val="800"/>
              </a:spcAft>
            </a:pPr>
            <a:r>
              <a:rPr lang="de-DE" sz="2000" dirty="0">
                <a:ea typeface="Calibri" panose="020F0502020204030204" pitchFamily="34" charset="0"/>
              </a:rPr>
              <a:t>An einigen Standorten gibt es anstatt des M-Zuges der Mittelschule</a:t>
            </a:r>
            <a:br>
              <a:rPr lang="de-DE" sz="2000" dirty="0">
                <a:ea typeface="Calibri" panose="020F0502020204030204" pitchFamily="34" charset="0"/>
              </a:rPr>
            </a:br>
            <a:r>
              <a:rPr lang="de-DE" sz="2000" dirty="0">
                <a:ea typeface="Calibri" panose="020F0502020204030204" pitchFamily="34" charset="0"/>
              </a:rPr>
              <a:t>die sogenannte Vorbereitungsklasse. </a:t>
            </a:r>
            <a:br>
              <a:rPr lang="de-DE" sz="2000" dirty="0">
                <a:ea typeface="Calibri" panose="020F0502020204030204" pitchFamily="34" charset="0"/>
              </a:rPr>
            </a:br>
            <a:r>
              <a:rPr lang="de-DE" sz="2000" dirty="0">
                <a:ea typeface="Calibri" panose="020F0502020204030204" pitchFamily="34" charset="0"/>
              </a:rPr>
              <a:t>Bekannt ist dieses Modell unter dem Kürzel „9+2“, weil hier Schüler</a:t>
            </a:r>
            <a:br>
              <a:rPr lang="de-DE" sz="2000" dirty="0">
                <a:ea typeface="Calibri" panose="020F0502020204030204" pitchFamily="34" charset="0"/>
              </a:rPr>
            </a:br>
            <a:r>
              <a:rPr lang="de-DE" sz="2000" dirty="0">
                <a:ea typeface="Calibri" panose="020F0502020204030204" pitchFamily="34" charset="0"/>
              </a:rPr>
              <a:t>mit bestandenem „</a:t>
            </a:r>
            <a:r>
              <a:rPr lang="de-DE" sz="2000" dirty="0" err="1">
                <a:ea typeface="Calibri" panose="020F0502020204030204" pitchFamily="34" charset="0"/>
              </a:rPr>
              <a:t>Quali</a:t>
            </a:r>
            <a:r>
              <a:rPr lang="de-DE" sz="2000" dirty="0">
                <a:ea typeface="Calibri" panose="020F0502020204030204" pitchFamily="34" charset="0"/>
              </a:rPr>
              <a:t>“ </a:t>
            </a:r>
            <a:r>
              <a:rPr lang="de-DE" sz="2000" b="1" dirty="0">
                <a:ea typeface="Calibri" panose="020F0502020204030204" pitchFamily="34" charset="0"/>
              </a:rPr>
              <a:t>in weiteren zwei Jahren </a:t>
            </a:r>
            <a:br>
              <a:rPr lang="de-DE" sz="2000" b="1" dirty="0">
                <a:ea typeface="Calibri" panose="020F0502020204030204" pitchFamily="34" charset="0"/>
              </a:rPr>
            </a:br>
            <a:r>
              <a:rPr lang="de-DE" sz="2000" b="1" dirty="0">
                <a:ea typeface="Calibri" panose="020F0502020204030204" pitchFamily="34" charset="0"/>
              </a:rPr>
              <a:t>den Mittleren Schulabschluss </a:t>
            </a:r>
            <a:r>
              <a:rPr lang="de-DE" sz="2000" dirty="0">
                <a:ea typeface="Calibri" panose="020F0502020204030204" pitchFamily="34" charset="0"/>
              </a:rPr>
              <a:t>erreichen können. </a:t>
            </a:r>
            <a:br>
              <a:rPr lang="de-DE" sz="2000" dirty="0">
                <a:ea typeface="Calibri" panose="020F0502020204030204" pitchFamily="34" charset="0"/>
              </a:rPr>
            </a:br>
            <a:r>
              <a:rPr lang="de-DE" sz="2000" dirty="0">
                <a:ea typeface="Calibri" panose="020F0502020204030204" pitchFamily="34" charset="0"/>
              </a:rPr>
              <a:t>Die Abschlussprüfung ist identisch mit der des M-Zuges.</a:t>
            </a:r>
          </a:p>
        </p:txBody>
      </p:sp>
      <p:sp>
        <p:nvSpPr>
          <p:cNvPr id="12" name="Rechteck 11">
            <a:hlinkClick r:id="rId2" action="ppaction://hlinksldjump"/>
            <a:extLst>
              <a:ext uri="{FF2B5EF4-FFF2-40B4-BE49-F238E27FC236}">
                <a16:creationId xmlns:a16="http://schemas.microsoft.com/office/drawing/2014/main" id="{CAD58283-B8CE-4A5B-9736-2D2C41F17589}"/>
              </a:ext>
            </a:extLst>
          </p:cNvPr>
          <p:cNvSpPr/>
          <p:nvPr/>
        </p:nvSpPr>
        <p:spPr>
          <a:xfrm>
            <a:off x="4671719" y="4793410"/>
            <a:ext cx="3798316" cy="822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b="1" dirty="0">
                <a:solidFill>
                  <a:schemeClr val="bg1"/>
                </a:solidFill>
              </a:rPr>
              <a:t>Ist der Mittlere Schulabschluss der Mittelschule gleichwertig?</a:t>
            </a:r>
          </a:p>
        </p:txBody>
      </p:sp>
      <p:sp>
        <p:nvSpPr>
          <p:cNvPr id="8" name="Textfeld 7">
            <a:extLst>
              <a:ext uri="{FF2B5EF4-FFF2-40B4-BE49-F238E27FC236}">
                <a16:creationId xmlns:a16="http://schemas.microsoft.com/office/drawing/2014/main" id="{9CF5C6D9-7E3D-4D14-AEDA-304507C69823}"/>
              </a:ext>
            </a:extLst>
          </p:cNvPr>
          <p:cNvSpPr txBox="1"/>
          <p:nvPr/>
        </p:nvSpPr>
        <p:spPr>
          <a:xfrm>
            <a:off x="468288" y="5805264"/>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DFADA998-4761-45A4-947C-EB6CBC934D97}"/>
              </a:ext>
            </a:extLst>
          </p:cNvPr>
          <p:cNvSpPr>
            <a:spLocks noGrp="1"/>
          </p:cNvSpPr>
          <p:nvPr>
            <p:ph type="title"/>
          </p:nvPr>
        </p:nvSpPr>
        <p:spPr>
          <a:xfrm>
            <a:off x="395288" y="122754"/>
            <a:ext cx="7201048" cy="648000"/>
          </a:xfrm>
        </p:spPr>
        <p:txBody>
          <a:bodyPr/>
          <a:lstStyle/>
          <a:p>
            <a:r>
              <a:rPr lang="de-DE" sz="2400" dirty="0"/>
              <a:t>Die Vorbereitungsklasse („9+2) – eine weitere Möglichkeit zum Mittleren Schulabschluss</a:t>
            </a:r>
          </a:p>
        </p:txBody>
      </p:sp>
      <p:sp>
        <p:nvSpPr>
          <p:cNvPr id="13" name="Rechteck 12">
            <a:extLst>
              <a:ext uri="{FF2B5EF4-FFF2-40B4-BE49-F238E27FC236}">
                <a16:creationId xmlns:a16="http://schemas.microsoft.com/office/drawing/2014/main" id="{668EFEA3-6002-4775-B8A6-1AED0B33F254}"/>
              </a:ext>
            </a:extLst>
          </p:cNvPr>
          <p:cNvSpPr/>
          <p:nvPr/>
        </p:nvSpPr>
        <p:spPr>
          <a:xfrm>
            <a:off x="4726703" y="585364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2" name="Textfeld 1">
            <a:extLst>
              <a:ext uri="{FF2B5EF4-FFF2-40B4-BE49-F238E27FC236}">
                <a16:creationId xmlns:a16="http://schemas.microsoft.com/office/drawing/2014/main" id="{28FBC699-D4EE-44F1-9C04-CB8CE8CC4CBC}"/>
              </a:ext>
            </a:extLst>
          </p:cNvPr>
          <p:cNvSpPr txBox="1"/>
          <p:nvPr/>
        </p:nvSpPr>
        <p:spPr>
          <a:xfrm>
            <a:off x="694262" y="4149079"/>
            <a:ext cx="3877737" cy="1704569"/>
          </a:xfrm>
          <a:prstGeom prst="rect">
            <a:avLst/>
          </a:prstGeom>
          <a:noFill/>
          <a:ln w="9525">
            <a:noFill/>
          </a:ln>
        </p:spPr>
        <p:txBody>
          <a:bodyPr wrap="none" lIns="75600" tIns="75600" rIns="75600" bIns="75600" rtlCol="0">
            <a:noAutofit/>
          </a:bodyPr>
          <a:lstStyle/>
          <a:p>
            <a:pPr>
              <a:spcBef>
                <a:spcPts val="336"/>
              </a:spcBef>
              <a:buClr>
                <a:schemeClr val="tx2"/>
              </a:buClr>
            </a:pPr>
            <a:r>
              <a:rPr lang="de-DE" u="sng" dirty="0">
                <a:solidFill>
                  <a:srgbClr val="000000"/>
                </a:solidFill>
              </a:rPr>
              <a:t>Aufnahmebedingung:</a:t>
            </a:r>
          </a:p>
          <a:p>
            <a:pPr>
              <a:spcBef>
                <a:spcPts val="336"/>
              </a:spcBef>
              <a:buClr>
                <a:schemeClr val="tx2"/>
              </a:buClr>
            </a:pPr>
            <a:r>
              <a:rPr lang="de-DE" dirty="0">
                <a:solidFill>
                  <a:srgbClr val="000000"/>
                </a:solidFill>
              </a:rPr>
              <a:t>- Notendurchschnitt 2,5 beim </a:t>
            </a:r>
            <a:r>
              <a:rPr lang="de-DE" dirty="0" err="1">
                <a:solidFill>
                  <a:srgbClr val="000000"/>
                </a:solidFill>
              </a:rPr>
              <a:t>Quali</a:t>
            </a:r>
            <a:endParaRPr lang="de-DE" dirty="0">
              <a:solidFill>
                <a:srgbClr val="000000"/>
              </a:solidFill>
            </a:endParaRPr>
          </a:p>
          <a:p>
            <a:pPr>
              <a:spcBef>
                <a:spcPts val="336"/>
              </a:spcBef>
              <a:buClr>
                <a:schemeClr val="tx2"/>
              </a:buClr>
            </a:pPr>
            <a:r>
              <a:rPr lang="de-DE" dirty="0">
                <a:solidFill>
                  <a:srgbClr val="000000"/>
                </a:solidFill>
              </a:rPr>
              <a:t>- Aufnahmegespräch möglich,</a:t>
            </a:r>
            <a:br>
              <a:rPr lang="de-DE" dirty="0">
                <a:solidFill>
                  <a:srgbClr val="000000"/>
                </a:solidFill>
              </a:rPr>
            </a:br>
            <a:r>
              <a:rPr lang="de-DE" dirty="0">
                <a:solidFill>
                  <a:srgbClr val="000000"/>
                </a:solidFill>
              </a:rPr>
              <a:t>  falls Durchschnitt nicht erreicht ist.</a:t>
            </a:r>
          </a:p>
        </p:txBody>
      </p:sp>
    </p:spTree>
    <p:extLst>
      <p:ext uri="{BB962C8B-B14F-4D97-AF65-F5344CB8AC3E}">
        <p14:creationId xmlns:p14="http://schemas.microsoft.com/office/powerpoint/2010/main" val="2278415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F5AD3F4-363D-4BFE-8DAD-6C6CE4052BFB}"/>
              </a:ext>
            </a:extLst>
          </p:cNvPr>
          <p:cNvSpPr>
            <a:spLocks noGrp="1"/>
          </p:cNvSpPr>
          <p:nvPr>
            <p:ph type="sldNum" sz="quarter" idx="10"/>
          </p:nvPr>
        </p:nvSpPr>
        <p:spPr/>
        <p:txBody>
          <a:bodyPr/>
          <a:lstStyle/>
          <a:p>
            <a:fld id="{8C64713B-5F6B-B14E-A375-FB73041371F3}" type="slidenum">
              <a:rPr lang="de-DE" smtClean="0"/>
              <a:pPr/>
              <a:t>35</a:t>
            </a:fld>
            <a:endParaRPr lang="de-DE" dirty="0"/>
          </a:p>
        </p:txBody>
      </p:sp>
      <p:sp>
        <p:nvSpPr>
          <p:cNvPr id="4" name="Foliennummernplatzhalter 2">
            <a:extLst>
              <a:ext uri="{FF2B5EF4-FFF2-40B4-BE49-F238E27FC236}">
                <a16:creationId xmlns:a16="http://schemas.microsoft.com/office/drawing/2014/main" id="{C29FC3D4-628A-4BE3-A64B-A52EE2735AAD}"/>
              </a:ext>
            </a:extLst>
          </p:cNvPr>
          <p:cNvSpPr txBox="1">
            <a:spLocks/>
          </p:cNvSpPr>
          <p:nvPr/>
        </p:nvSpPr>
        <p:spPr>
          <a:xfrm>
            <a:off x="8100392" y="6598500"/>
            <a:ext cx="666180" cy="187211"/>
          </a:xfrm>
          <a:prstGeom prst="rect">
            <a:avLst/>
          </a:prstGeom>
        </p:spPr>
        <p:txBody>
          <a:bodyPr vert="horz" lIns="0" tIns="0" rIns="0" bIns="0" rtlCol="0" anchor="ctr"/>
          <a:lstStyle>
            <a:defPPr>
              <a:defRPr lang="de-DE"/>
            </a:defPPr>
            <a:lvl1pPr marL="0" algn="r" defTabSz="914400" rtl="0" eaLnBrk="1" latinLnBrk="0" hangingPunct="1">
              <a:defRPr sz="1100" b="1"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64713B-5F6B-B14E-A375-FB73041371F3}" type="slidenum">
              <a:rPr lang="de-DE" smtClean="0"/>
              <a:pPr/>
              <a:t>35</a:t>
            </a:fld>
            <a:endParaRPr lang="de-DE" dirty="0"/>
          </a:p>
        </p:txBody>
      </p:sp>
      <p:sp>
        <p:nvSpPr>
          <p:cNvPr id="2" name="Textfeld 1">
            <a:extLst>
              <a:ext uri="{FF2B5EF4-FFF2-40B4-BE49-F238E27FC236}">
                <a16:creationId xmlns:a16="http://schemas.microsoft.com/office/drawing/2014/main" id="{00352126-CC5B-42B0-8682-F1EBBB0A4A4A}"/>
              </a:ext>
            </a:extLst>
          </p:cNvPr>
          <p:cNvSpPr txBox="1"/>
          <p:nvPr/>
        </p:nvSpPr>
        <p:spPr>
          <a:xfrm>
            <a:off x="709857" y="1340768"/>
            <a:ext cx="45719" cy="45719"/>
          </a:xfrm>
          <a:prstGeom prst="rect">
            <a:avLst/>
          </a:prstGeom>
          <a:noFill/>
          <a:ln w="9525">
            <a:noFill/>
          </a:ln>
        </p:spPr>
        <p:txBody>
          <a:bodyPr wrap="square" lIns="75600" tIns="75600" rIns="75600" bIns="75600" rtlCol="0">
            <a:noAutofit/>
          </a:bodyPr>
          <a:lstStyle/>
          <a:p>
            <a:pPr marL="180000" indent="-180000">
              <a:spcBef>
                <a:spcPts val="336"/>
              </a:spcBef>
              <a:buClr>
                <a:schemeClr val="tx2"/>
              </a:buClr>
              <a:buFont typeface="Wingdings 2" panose="05020102010507070707" pitchFamily="18" charset="2"/>
              <a:buChar char=""/>
            </a:pPr>
            <a:endParaRPr lang="de-DE" sz="1400" dirty="0">
              <a:solidFill>
                <a:schemeClr val="tx2"/>
              </a:solidFill>
            </a:endParaRPr>
          </a:p>
        </p:txBody>
      </p:sp>
      <p:sp>
        <p:nvSpPr>
          <p:cNvPr id="10" name="Textfeld 9">
            <a:extLst>
              <a:ext uri="{FF2B5EF4-FFF2-40B4-BE49-F238E27FC236}">
                <a16:creationId xmlns:a16="http://schemas.microsoft.com/office/drawing/2014/main" id="{3F58EF9B-7CE5-45E7-95DA-5CFA08E805C8}"/>
              </a:ext>
            </a:extLst>
          </p:cNvPr>
          <p:cNvSpPr txBox="1"/>
          <p:nvPr/>
        </p:nvSpPr>
        <p:spPr>
          <a:xfrm>
            <a:off x="359024" y="1068595"/>
            <a:ext cx="8784976" cy="4592653"/>
          </a:xfrm>
          <a:prstGeom prst="rect">
            <a:avLst/>
          </a:prstGeom>
          <a:noFill/>
          <a:ln w="9525">
            <a:noFill/>
          </a:ln>
        </p:spPr>
        <p:txBody>
          <a:bodyPr wrap="none" lIns="75600" tIns="75600" rIns="75600" bIns="75600" rtlCol="0">
            <a:noAutofit/>
          </a:bodyPr>
          <a:lstStyle/>
          <a:p>
            <a:pPr>
              <a:lnSpc>
                <a:spcPts val="2400"/>
              </a:lnSpc>
            </a:pPr>
            <a:r>
              <a:rPr lang="de-DE" dirty="0"/>
              <a:t>Jeder Mittlere Schulabschluss ist gleichwertig, er verleiht also die selben </a:t>
            </a:r>
            <a:br>
              <a:rPr lang="de-DE" dirty="0"/>
            </a:br>
            <a:r>
              <a:rPr lang="de-DE" dirty="0"/>
              <a:t>Berechtigungen für die zukünftigen Schulen und Berufsausbildungen. </a:t>
            </a:r>
          </a:p>
          <a:p>
            <a:pPr>
              <a:lnSpc>
                <a:spcPts val="2400"/>
              </a:lnSpc>
            </a:pPr>
            <a:r>
              <a:rPr lang="de-DE" dirty="0"/>
              <a:t>Dabei ist zu bedenken, dass die Schulabschlüsse sich für jede Schulart </a:t>
            </a:r>
            <a:br>
              <a:rPr lang="de-DE" dirty="0"/>
            </a:br>
            <a:r>
              <a:rPr lang="de-DE" dirty="0"/>
              <a:t>spezifisch gestalten. </a:t>
            </a:r>
            <a:br>
              <a:rPr lang="de-DE" dirty="0"/>
            </a:br>
            <a:r>
              <a:rPr lang="de-DE" dirty="0"/>
              <a:t>An der Mittelschule ist der Mittlere Schulabschluss sehr praxisorientiert. </a:t>
            </a:r>
            <a:br>
              <a:rPr lang="de-DE" dirty="0"/>
            </a:br>
            <a:r>
              <a:rPr lang="de-DE" dirty="0"/>
              <a:t>Die Schülerinnen und Schüler erhalten somit nicht nur in den </a:t>
            </a:r>
            <a:br>
              <a:rPr lang="de-DE" dirty="0"/>
            </a:br>
            <a:r>
              <a:rPr lang="de-DE" dirty="0"/>
              <a:t>allgemeinbildenden Fächern die wesentlichen Grundkenntnisse, sondern </a:t>
            </a:r>
            <a:br>
              <a:rPr lang="de-DE" dirty="0"/>
            </a:br>
            <a:r>
              <a:rPr lang="de-DE" dirty="0"/>
              <a:t>werden in den praktischen Fächern auf eine Berufsausbildung vorbereitet.</a:t>
            </a:r>
            <a:br>
              <a:rPr lang="de-DE" dirty="0"/>
            </a:br>
            <a:r>
              <a:rPr lang="de-DE" dirty="0"/>
              <a:t>Die Hinführung zu eigenverantwortlichem Lernen und Arbeiten an der </a:t>
            </a:r>
            <a:br>
              <a:rPr lang="de-DE" dirty="0"/>
            </a:br>
            <a:r>
              <a:rPr lang="de-DE" dirty="0"/>
              <a:t>Mittelschule ist eine Besonderheit der Mittelschule, die insbesondere durch </a:t>
            </a:r>
            <a:br>
              <a:rPr lang="de-DE" dirty="0"/>
            </a:br>
            <a:r>
              <a:rPr lang="de-DE" dirty="0"/>
              <a:t>den Klassenleiterunterricht und die vielfältigen Projektarbeiten erworben </a:t>
            </a:r>
            <a:br>
              <a:rPr lang="de-DE" dirty="0"/>
            </a:br>
            <a:r>
              <a:rPr lang="de-DE" dirty="0"/>
              <a:t>werden. </a:t>
            </a:r>
            <a:br>
              <a:rPr lang="de-DE" dirty="0"/>
            </a:br>
            <a:r>
              <a:rPr lang="de-DE" dirty="0"/>
              <a:t>Dies schätzen die Ausbilder in den Betrieben sehr. Viele Auszubildende, </a:t>
            </a:r>
            <a:br>
              <a:rPr lang="de-DE" dirty="0"/>
            </a:br>
            <a:r>
              <a:rPr lang="de-DE" dirty="0"/>
              <a:t>die ihre Berufsausbildung abgeschlossen haben, qualifizieren sich deshalb </a:t>
            </a:r>
            <a:br>
              <a:rPr lang="de-DE" dirty="0"/>
            </a:br>
            <a:r>
              <a:rPr lang="de-DE" dirty="0"/>
              <a:t>für die Berufsoberschule (BOS). </a:t>
            </a:r>
            <a:br>
              <a:rPr lang="de-DE" dirty="0"/>
            </a:br>
            <a:r>
              <a:rPr lang="de-DE" dirty="0">
                <a:hlinkClick r:id="rId2" action="ppaction://hlinksldjump"/>
              </a:rPr>
              <a:t>Über diesen Weg erreichen Schüler auch das Abitur.</a:t>
            </a:r>
            <a:endParaRPr lang="de-DE" sz="1400" dirty="0">
              <a:solidFill>
                <a:schemeClr val="tx2"/>
              </a:solidFill>
            </a:endParaRPr>
          </a:p>
        </p:txBody>
      </p:sp>
      <p:sp>
        <p:nvSpPr>
          <p:cNvPr id="8" name="Textfeld 7">
            <a:extLst>
              <a:ext uri="{FF2B5EF4-FFF2-40B4-BE49-F238E27FC236}">
                <a16:creationId xmlns:a16="http://schemas.microsoft.com/office/drawing/2014/main" id="{97AB24C9-69FA-4CE4-8EDC-DD04F0A9695F}"/>
              </a:ext>
            </a:extLst>
          </p:cNvPr>
          <p:cNvSpPr txBox="1"/>
          <p:nvPr/>
        </p:nvSpPr>
        <p:spPr>
          <a:xfrm>
            <a:off x="467544" y="5993396"/>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3" action="ppaction://hlinksldjump"/>
              </a:rPr>
              <a:t>&gt; Fragen zum M-Zug</a:t>
            </a:r>
            <a:endParaRPr lang="de-DE" b="1" dirty="0">
              <a:solidFill>
                <a:schemeClr val="tx2"/>
              </a:solidFill>
            </a:endParaRPr>
          </a:p>
        </p:txBody>
      </p:sp>
      <p:sp>
        <p:nvSpPr>
          <p:cNvPr id="9" name="Titel 1">
            <a:extLst>
              <a:ext uri="{FF2B5EF4-FFF2-40B4-BE49-F238E27FC236}">
                <a16:creationId xmlns:a16="http://schemas.microsoft.com/office/drawing/2014/main" id="{15E0F86B-5AE0-424C-9620-0C5E47BD4F10}"/>
              </a:ext>
            </a:extLst>
          </p:cNvPr>
          <p:cNvSpPr>
            <a:spLocks noGrp="1"/>
          </p:cNvSpPr>
          <p:nvPr>
            <p:ph type="title"/>
          </p:nvPr>
        </p:nvSpPr>
        <p:spPr>
          <a:xfrm>
            <a:off x="395288" y="122754"/>
            <a:ext cx="6859481" cy="648000"/>
          </a:xfrm>
        </p:spPr>
        <p:txBody>
          <a:bodyPr/>
          <a:lstStyle/>
          <a:p>
            <a:r>
              <a:rPr lang="de-DE" sz="2400" dirty="0"/>
              <a:t>Ist der Mittlere Schulabschluss der </a:t>
            </a:r>
            <a:br>
              <a:rPr lang="de-DE" sz="2400" dirty="0"/>
            </a:br>
            <a:r>
              <a:rPr lang="de-DE" sz="2400" dirty="0"/>
              <a:t>Mittelschule gleichwertig?</a:t>
            </a:r>
          </a:p>
        </p:txBody>
      </p:sp>
      <p:sp>
        <p:nvSpPr>
          <p:cNvPr id="13" name="Rechteck 12">
            <a:extLst>
              <a:ext uri="{FF2B5EF4-FFF2-40B4-BE49-F238E27FC236}">
                <a16:creationId xmlns:a16="http://schemas.microsoft.com/office/drawing/2014/main" id="{C56A925D-2DBB-45A5-812E-98ACAF7C0661}"/>
              </a:ext>
            </a:extLst>
          </p:cNvPr>
          <p:cNvSpPr/>
          <p:nvPr/>
        </p:nvSpPr>
        <p:spPr>
          <a:xfrm>
            <a:off x="4427984" y="605611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94020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sz="2400" dirty="0"/>
              <a:t>Abschlüsse über die Mittelschule</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36</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F04999FB-C5A7-B140-937D-4A26EB1AC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22" y="1052513"/>
            <a:ext cx="6704481" cy="5184799"/>
          </a:xfrm>
          <a:prstGeom prst="rect">
            <a:avLst/>
          </a:prstGeom>
        </p:spPr>
      </p:pic>
      <p:sp>
        <p:nvSpPr>
          <p:cNvPr id="6" name="Textfeld 5">
            <a:extLst>
              <a:ext uri="{FF2B5EF4-FFF2-40B4-BE49-F238E27FC236}">
                <a16:creationId xmlns:a16="http://schemas.microsoft.com/office/drawing/2014/main" id="{9C7ACE34-05BC-4FB8-B1C1-50F1EDEEE84A}"/>
              </a:ext>
            </a:extLst>
          </p:cNvPr>
          <p:cNvSpPr txBox="1"/>
          <p:nvPr/>
        </p:nvSpPr>
        <p:spPr>
          <a:xfrm>
            <a:off x="6265363" y="1628800"/>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5" action="ppaction://hlinksldjump"/>
              </a:rPr>
              <a:t>&gt; Fragen zum M-Zug</a:t>
            </a:r>
            <a:endParaRPr lang="de-DE" b="1" dirty="0">
              <a:solidFill>
                <a:schemeClr val="tx2"/>
              </a:solidFill>
            </a:endParaRPr>
          </a:p>
        </p:txBody>
      </p:sp>
      <p:sp>
        <p:nvSpPr>
          <p:cNvPr id="10" name="Rechteck 9">
            <a:extLst>
              <a:ext uri="{FF2B5EF4-FFF2-40B4-BE49-F238E27FC236}">
                <a16:creationId xmlns:a16="http://schemas.microsoft.com/office/drawing/2014/main" id="{EA14720B-BD06-4117-B1CC-7FDD8A5CCFB6}"/>
              </a:ext>
            </a:extLst>
          </p:cNvPr>
          <p:cNvSpPr/>
          <p:nvPr/>
        </p:nvSpPr>
        <p:spPr>
          <a:xfrm>
            <a:off x="5238437" y="613715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2" name="Textfeld 11">
            <a:extLst>
              <a:ext uri="{FF2B5EF4-FFF2-40B4-BE49-F238E27FC236}">
                <a16:creationId xmlns:a16="http://schemas.microsoft.com/office/drawing/2014/main" id="{30367625-7ECB-4C98-83A0-0786392D12F9}"/>
              </a:ext>
            </a:extLst>
          </p:cNvPr>
          <p:cNvSpPr txBox="1"/>
          <p:nvPr/>
        </p:nvSpPr>
        <p:spPr>
          <a:xfrm>
            <a:off x="6300790" y="2376858"/>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7" action="ppaction://hlinksldjump"/>
              </a:rPr>
              <a:t>&gt; Mehr Text</a:t>
            </a:r>
            <a:endParaRPr lang="de-DE" b="1" dirty="0">
              <a:solidFill>
                <a:schemeClr val="tx2"/>
              </a:solidFill>
            </a:endParaRPr>
          </a:p>
        </p:txBody>
      </p:sp>
    </p:spTree>
    <p:extLst>
      <p:ext uri="{BB962C8B-B14F-4D97-AF65-F5344CB8AC3E}">
        <p14:creationId xmlns:p14="http://schemas.microsoft.com/office/powerpoint/2010/main" val="2452033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sz="2400" dirty="0"/>
              <a:t>Abschlüsse über die Mittelschule</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37</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sp>
        <p:nvSpPr>
          <p:cNvPr id="6" name="Textfeld 5">
            <a:extLst>
              <a:ext uri="{FF2B5EF4-FFF2-40B4-BE49-F238E27FC236}">
                <a16:creationId xmlns:a16="http://schemas.microsoft.com/office/drawing/2014/main" id="{9C7ACE34-05BC-4FB8-B1C1-50F1EDEEE84A}"/>
              </a:ext>
            </a:extLst>
          </p:cNvPr>
          <p:cNvSpPr txBox="1"/>
          <p:nvPr/>
        </p:nvSpPr>
        <p:spPr>
          <a:xfrm>
            <a:off x="6263340" y="1280601"/>
            <a:ext cx="2808312" cy="432048"/>
          </a:xfrm>
          <a:prstGeom prst="rect">
            <a:avLst/>
          </a:prstGeom>
          <a:noFill/>
          <a:ln w="9525">
            <a:noFill/>
          </a:ln>
        </p:spPr>
        <p:txBody>
          <a:bodyPr wrap="none" lIns="75600" tIns="75600" rIns="75600" bIns="75600" rtlCol="0">
            <a:noAutofit/>
          </a:bodyPr>
          <a:lstStyle/>
          <a:p>
            <a:pPr>
              <a:spcBef>
                <a:spcPts val="336"/>
              </a:spcBef>
              <a:buClr>
                <a:schemeClr val="tx2"/>
              </a:buClr>
            </a:pPr>
            <a:r>
              <a:rPr lang="de-DE" b="1" dirty="0">
                <a:solidFill>
                  <a:schemeClr val="tx2"/>
                </a:solidFill>
                <a:hlinkClick r:id="rId4" action="ppaction://hlinksldjump"/>
              </a:rPr>
              <a:t>&gt; Fragen zum M-Zug</a:t>
            </a:r>
            <a:endParaRPr lang="de-DE" b="1" dirty="0">
              <a:solidFill>
                <a:schemeClr val="tx2"/>
              </a:solidFill>
            </a:endParaRPr>
          </a:p>
        </p:txBody>
      </p:sp>
      <p:sp>
        <p:nvSpPr>
          <p:cNvPr id="10" name="Rechteck 9">
            <a:extLst>
              <a:ext uri="{FF2B5EF4-FFF2-40B4-BE49-F238E27FC236}">
                <a16:creationId xmlns:a16="http://schemas.microsoft.com/office/drawing/2014/main" id="{EA14720B-BD06-4117-B1CC-7FDD8A5CCFB6}"/>
              </a:ext>
            </a:extLst>
          </p:cNvPr>
          <p:cNvSpPr/>
          <p:nvPr/>
        </p:nvSpPr>
        <p:spPr>
          <a:xfrm>
            <a:off x="5238437" y="613715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A2DC1346-FB3E-498F-B362-D34AE80362AE}"/>
                  </a:ext>
                </a:extLst>
              </p:cNvPr>
              <p:cNvGraphicFramePr>
                <a:graphicFrameLocks noChangeAspect="1"/>
              </p:cNvGraphicFramePr>
              <p:nvPr>
                <p:extLst>
                  <p:ext uri="{D42A27DB-BD31-4B8C-83A1-F6EECF244321}">
                    <p14:modId xmlns:p14="http://schemas.microsoft.com/office/powerpoint/2010/main" val="389686139"/>
                  </p:ext>
                </p:extLst>
              </p:nvPr>
            </p:nvGraphicFramePr>
            <p:xfrm>
              <a:off x="6372200" y="2054161"/>
              <a:ext cx="2286000" cy="1714500"/>
            </p:xfrm>
            <a:graphic>
              <a:graphicData uri="http://schemas.microsoft.com/office/powerpoint/2016/slidezoom">
                <pslz:sldZm>
                  <pslz:sldZmObj sldId="368" cId="2452033915">
                    <pslz:zmPr id="{D378AB42-45C0-4194-A45F-F9F25AAD7087}"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Folienzoom 7">
                <a:hlinkClick r:id="rId7" action="ppaction://hlinksldjump"/>
                <a:extLst>
                  <a:ext uri="{FF2B5EF4-FFF2-40B4-BE49-F238E27FC236}">
                    <a16:creationId xmlns:a16="http://schemas.microsoft.com/office/drawing/2014/main" id="{A2DC1346-FB3E-498F-B362-D34AE80362AE}"/>
                  </a:ext>
                </a:extLst>
              </p:cNvPr>
              <p:cNvPicPr>
                <a:picLocks noGrp="1" noRot="1" noChangeAspect="1" noMove="1" noResize="1" noEditPoints="1" noAdjustHandles="1" noChangeArrowheads="1" noChangeShapeType="1"/>
              </p:cNvPicPr>
              <p:nvPr/>
            </p:nvPicPr>
            <p:blipFill>
              <a:blip r:embed="rId8"/>
              <a:stretch>
                <a:fillRect/>
              </a:stretch>
            </p:blipFill>
            <p:spPr>
              <a:xfrm>
                <a:off x="6372200" y="2054161"/>
                <a:ext cx="2286000" cy="1714500"/>
              </a:xfrm>
              <a:prstGeom prst="rect">
                <a:avLst/>
              </a:prstGeom>
              <a:ln w="3175">
                <a:solidFill>
                  <a:prstClr val="ltGray"/>
                </a:solidFill>
              </a:ln>
            </p:spPr>
          </p:pic>
        </mc:Fallback>
      </mc:AlternateContent>
      <p:sp>
        <p:nvSpPr>
          <p:cNvPr id="4" name="Textfeld 3">
            <a:extLst>
              <a:ext uri="{FF2B5EF4-FFF2-40B4-BE49-F238E27FC236}">
                <a16:creationId xmlns:a16="http://schemas.microsoft.com/office/drawing/2014/main" id="{DAF08D9B-1446-4A0A-A5DB-F4031788AFDA}"/>
              </a:ext>
            </a:extLst>
          </p:cNvPr>
          <p:cNvSpPr txBox="1"/>
          <p:nvPr/>
        </p:nvSpPr>
        <p:spPr>
          <a:xfrm>
            <a:off x="485800" y="1459863"/>
            <a:ext cx="5239624" cy="4514337"/>
          </a:xfrm>
          <a:prstGeom prst="rect">
            <a:avLst/>
          </a:prstGeom>
          <a:noFill/>
          <a:ln w="9525">
            <a:noFill/>
          </a:ln>
        </p:spPr>
        <p:txBody>
          <a:bodyPr wrap="none" lIns="75600" tIns="75600" rIns="75600" bIns="75600" rtlCol="0">
            <a:noAutofit/>
          </a:bodyPr>
          <a:lstStyle/>
          <a:p>
            <a:pPr>
              <a:spcBef>
                <a:spcPts val="336"/>
              </a:spcBef>
              <a:buClr>
                <a:schemeClr val="tx2"/>
              </a:buClr>
            </a:pPr>
            <a:r>
              <a:rPr lang="de-DE" sz="2000" dirty="0">
                <a:solidFill>
                  <a:schemeClr val="tx2"/>
                </a:solidFill>
              </a:rPr>
              <a:t>Anhand der Grafik wird deutlich, dass über</a:t>
            </a:r>
          </a:p>
          <a:p>
            <a:pPr>
              <a:spcBef>
                <a:spcPts val="336"/>
              </a:spcBef>
              <a:buClr>
                <a:schemeClr val="tx2"/>
              </a:buClr>
            </a:pPr>
            <a:r>
              <a:rPr lang="de-DE" sz="2000" dirty="0">
                <a:solidFill>
                  <a:schemeClr val="tx2"/>
                </a:solidFill>
              </a:rPr>
              <a:t>jede Schulart alle weiteren Schulabschlüsse </a:t>
            </a:r>
          </a:p>
          <a:p>
            <a:pPr>
              <a:spcBef>
                <a:spcPts val="336"/>
              </a:spcBef>
              <a:buClr>
                <a:schemeClr val="tx2"/>
              </a:buClr>
            </a:pPr>
            <a:r>
              <a:rPr lang="de-DE" sz="2000" dirty="0">
                <a:solidFill>
                  <a:schemeClr val="tx2"/>
                </a:solidFill>
              </a:rPr>
              <a:t>erreicht werden können.</a:t>
            </a:r>
          </a:p>
          <a:p>
            <a:pPr>
              <a:spcBef>
                <a:spcPts val="336"/>
              </a:spcBef>
              <a:buClr>
                <a:schemeClr val="tx2"/>
              </a:buClr>
            </a:pPr>
            <a:r>
              <a:rPr lang="de-DE" sz="2000" dirty="0">
                <a:solidFill>
                  <a:schemeClr val="tx2"/>
                </a:solidFill>
              </a:rPr>
              <a:t>- Nach bestandener 9. Klasse hat man an jeder</a:t>
            </a:r>
            <a:br>
              <a:rPr lang="de-DE" sz="2000" dirty="0">
                <a:solidFill>
                  <a:schemeClr val="tx2"/>
                </a:solidFill>
              </a:rPr>
            </a:br>
            <a:r>
              <a:rPr lang="de-DE" sz="2000" dirty="0">
                <a:solidFill>
                  <a:schemeClr val="tx2"/>
                </a:solidFill>
              </a:rPr>
              <a:t>  Schulart den erfolgreichen Mittelschulabschluss.</a:t>
            </a:r>
            <a:br>
              <a:rPr lang="de-DE" sz="2000" dirty="0">
                <a:solidFill>
                  <a:schemeClr val="tx2"/>
                </a:solidFill>
              </a:rPr>
            </a:br>
            <a:endParaRPr lang="de-DE" sz="2000" dirty="0">
              <a:solidFill>
                <a:schemeClr val="tx2"/>
              </a:solidFill>
            </a:endParaRPr>
          </a:p>
          <a:p>
            <a:pPr>
              <a:spcBef>
                <a:spcPts val="336"/>
              </a:spcBef>
              <a:buClr>
                <a:schemeClr val="tx2"/>
              </a:buClr>
            </a:pPr>
            <a:r>
              <a:rPr lang="de-DE" sz="2000" dirty="0">
                <a:solidFill>
                  <a:schemeClr val="tx2"/>
                </a:solidFill>
              </a:rPr>
              <a:t>- Nach der 10. Klasse erhält man den</a:t>
            </a:r>
            <a:br>
              <a:rPr lang="de-DE" sz="2000" dirty="0">
                <a:solidFill>
                  <a:schemeClr val="tx2"/>
                </a:solidFill>
              </a:rPr>
            </a:br>
            <a:r>
              <a:rPr lang="de-DE" sz="2000" dirty="0">
                <a:solidFill>
                  <a:schemeClr val="tx2"/>
                </a:solidFill>
              </a:rPr>
              <a:t>  Mittleren Schulabschluss zugesprochen, </a:t>
            </a:r>
            <a:br>
              <a:rPr lang="de-DE" sz="2000" dirty="0">
                <a:solidFill>
                  <a:schemeClr val="tx2"/>
                </a:solidFill>
              </a:rPr>
            </a:br>
            <a:r>
              <a:rPr lang="de-DE" sz="2000" dirty="0">
                <a:solidFill>
                  <a:schemeClr val="tx2"/>
                </a:solidFill>
              </a:rPr>
              <a:t>  egal an welcher Schulart.</a:t>
            </a:r>
            <a:br>
              <a:rPr lang="de-DE" sz="2000" dirty="0">
                <a:solidFill>
                  <a:schemeClr val="tx2"/>
                </a:solidFill>
              </a:rPr>
            </a:br>
            <a:br>
              <a:rPr lang="de-DE" sz="2000" dirty="0">
                <a:solidFill>
                  <a:schemeClr val="tx2"/>
                </a:solidFill>
              </a:rPr>
            </a:br>
            <a:r>
              <a:rPr lang="de-DE" sz="2000" dirty="0">
                <a:solidFill>
                  <a:schemeClr val="tx2"/>
                </a:solidFill>
              </a:rPr>
              <a:t>- Den Mittleren Schulabschluss erwirbt man </a:t>
            </a:r>
            <a:br>
              <a:rPr lang="de-DE" sz="2000" dirty="0">
                <a:solidFill>
                  <a:schemeClr val="tx2"/>
                </a:solidFill>
              </a:rPr>
            </a:br>
            <a:r>
              <a:rPr lang="de-DE" sz="2000" dirty="0">
                <a:solidFill>
                  <a:schemeClr val="tx2"/>
                </a:solidFill>
              </a:rPr>
              <a:t>  unter bestimmten Voraussetzungen auch über</a:t>
            </a:r>
            <a:br>
              <a:rPr lang="de-DE" sz="2000" dirty="0">
                <a:solidFill>
                  <a:schemeClr val="tx2"/>
                </a:solidFill>
              </a:rPr>
            </a:br>
            <a:r>
              <a:rPr lang="de-DE" sz="2000" dirty="0">
                <a:solidFill>
                  <a:schemeClr val="tx2"/>
                </a:solidFill>
              </a:rPr>
              <a:t>  eine abgeschlossene Berufsausbildung.</a:t>
            </a:r>
          </a:p>
        </p:txBody>
      </p:sp>
    </p:spTree>
    <p:extLst>
      <p:ext uri="{BB962C8B-B14F-4D97-AF65-F5344CB8AC3E}">
        <p14:creationId xmlns:p14="http://schemas.microsoft.com/office/powerpoint/2010/main" val="1271260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2" name="Rechteck 1">
            <a:extLst>
              <a:ext uri="{FF2B5EF4-FFF2-40B4-BE49-F238E27FC236}">
                <a16:creationId xmlns:a16="http://schemas.microsoft.com/office/drawing/2014/main" id="{DB52EE48-0146-463D-AC25-F7C4B1230CBA}"/>
              </a:ext>
            </a:extLst>
          </p:cNvPr>
          <p:cNvSpPr/>
          <p:nvPr/>
        </p:nvSpPr>
        <p:spPr>
          <a:xfrm>
            <a:off x="428503" y="989835"/>
            <a:ext cx="8461479" cy="718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Wie </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unterstützt</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die Realschule</a:t>
            </a:r>
            <a:r>
              <a:rPr kumimoji="0" lang="de-DE" sz="2000" b="1" i="0" u="none" strike="noStrike" kern="1200" cap="none" spc="0" normalizeH="0" baseline="0" noProof="0" dirty="0">
                <a:ln>
                  <a:noFill/>
                </a:ln>
                <a:solidFill>
                  <a:srgbClr val="7F7F7F"/>
                </a:solidFill>
                <a:effectLst/>
                <a:uLnTx/>
                <a:uFillTx/>
                <a:latin typeface="Arial" panose="020B0604020202020204"/>
                <a:ea typeface="+mn-ea"/>
                <a:cs typeface="+mn-cs"/>
              </a:rPr>
              <a:t> </a:t>
            </a:r>
            <a:r>
              <a:rPr kumimoji="0" lang="de-DE" sz="2000" b="1" i="0" strike="noStrike" kern="1200" cap="none" spc="0" normalizeH="0" baseline="0" noProof="0" dirty="0">
                <a:ln>
                  <a:noFill/>
                </a:ln>
                <a:solidFill>
                  <a:srgbClr val="7F7F7F"/>
                </a:solidFill>
                <a:effectLst/>
                <a:uLnTx/>
                <a:uFillTx/>
                <a:latin typeface="Arial" panose="020B0604020202020204"/>
                <a:ea typeface="+mn-ea"/>
                <a:cs typeface="+mn-cs"/>
              </a:rPr>
              <a:t>Schüler</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a:t>
            </a:r>
            <a:r>
              <a:rPr kumimoji="0" lang="de-DE" sz="2000" b="1" i="0" u="none" strike="noStrike" kern="1200" cap="none" spc="0" normalizeH="0" baseline="0" noProof="0" dirty="0">
                <a:ln>
                  <a:noFill/>
                </a:ln>
                <a:solidFill>
                  <a:srgbClr val="7F7F7F"/>
                </a:solidFill>
                <a:effectLst/>
                <a:uLnTx/>
                <a:uFillTx/>
                <a:latin typeface="Arial" panose="020B0604020202020204"/>
                <a:ea typeface="+mn-ea"/>
                <a:cs typeface="+mn-cs"/>
              </a:rPr>
              <a:t>innen</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der 5. Klasse?</a:t>
            </a:r>
          </a:p>
        </p:txBody>
      </p:sp>
      <p:sp>
        <p:nvSpPr>
          <p:cNvPr id="11" name="Rechteck 10">
            <a:hlinkClick r:id="rId4" action="ppaction://hlinksldjump"/>
            <a:extLst>
              <a:ext uri="{FF2B5EF4-FFF2-40B4-BE49-F238E27FC236}">
                <a16:creationId xmlns:a16="http://schemas.microsoft.com/office/drawing/2014/main" id="{B32D9E48-CED1-492C-A420-E44754915527}"/>
              </a:ext>
            </a:extLst>
          </p:cNvPr>
          <p:cNvSpPr/>
          <p:nvPr/>
        </p:nvSpPr>
        <p:spPr>
          <a:xfrm>
            <a:off x="428503" y="1848871"/>
            <a:ext cx="8461478" cy="71818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Ziele</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 werden an der Realschule verfolgt?</a:t>
            </a:r>
          </a:p>
        </p:txBody>
      </p:sp>
      <p:sp>
        <p:nvSpPr>
          <p:cNvPr id="12" name="Rechteck 11">
            <a:hlinkClick r:id="rId5" action="ppaction://hlinksldjump"/>
            <a:extLst>
              <a:ext uri="{FF2B5EF4-FFF2-40B4-BE49-F238E27FC236}">
                <a16:creationId xmlns:a16="http://schemas.microsoft.com/office/drawing/2014/main" id="{1AE29BA3-87E6-42B5-A3AA-F14B1EF8B471}"/>
              </a:ext>
            </a:extLst>
          </p:cNvPr>
          <p:cNvSpPr/>
          <p:nvPr/>
        </p:nvSpPr>
        <p:spPr>
          <a:xfrm>
            <a:off x="428503" y="2658672"/>
            <a:ext cx="8461478"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erwartet</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die Realschule von ihren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dürfen Sie von der Realschule erwarten? </a:t>
            </a:r>
          </a:p>
        </p:txBody>
      </p:sp>
      <p:sp>
        <p:nvSpPr>
          <p:cNvPr id="13" name="Rechteck 12">
            <a:hlinkClick r:id="rId6" action="ppaction://hlinksldjump"/>
            <a:extLst>
              <a:ext uri="{FF2B5EF4-FFF2-40B4-BE49-F238E27FC236}">
                <a16:creationId xmlns:a16="http://schemas.microsoft.com/office/drawing/2014/main" id="{151CBEA3-ADE3-4A3C-A81E-F4C8F1C52AB9}"/>
              </a:ext>
            </a:extLst>
          </p:cNvPr>
          <p:cNvSpPr/>
          <p:nvPr/>
        </p:nvSpPr>
        <p:spPr>
          <a:xfrm>
            <a:off x="428503" y="3647474"/>
            <a:ext cx="8461478" cy="8327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Welche Zweige und Ausbildungsrichtungen </a:t>
            </a: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gibt es an der Realschule?</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092" y="4653278"/>
            <a:ext cx="3062047" cy="1378853"/>
          </a:xfrm>
          <a:prstGeom prst="rect">
            <a:avLst/>
          </a:prstGeom>
        </p:spPr>
      </p:pic>
      <p:sp>
        <p:nvSpPr>
          <p:cNvPr id="16" name="Rechteck 15">
            <a:hlinkClick r:id="rId8" action="ppaction://hlinksldjump"/>
            <a:extLst>
              <a:ext uri="{FF2B5EF4-FFF2-40B4-BE49-F238E27FC236}">
                <a16:creationId xmlns:a16="http://schemas.microsoft.com/office/drawing/2014/main" id="{D73C92EC-52EA-4985-AC89-8C1BB5EE86F8}"/>
              </a:ext>
            </a:extLst>
          </p:cNvPr>
          <p:cNvSpPr/>
          <p:nvPr/>
        </p:nvSpPr>
        <p:spPr>
          <a:xfrm>
            <a:off x="443363" y="4606024"/>
            <a:ext cx="4960164" cy="8327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696969"/>
                </a:solidFill>
                <a:effectLst/>
                <a:uLnTx/>
                <a:uFillTx/>
                <a:latin typeface="Arial" panose="020B0604020202020204"/>
                <a:ea typeface="+mn-ea"/>
                <a:cs typeface="+mn-cs"/>
                <a:hlinkClick r:id="rId8" action="ppaction://hlinksldjump">
                  <a:extLst>
                    <a:ext uri="{A12FA001-AC4F-418D-AE19-62706E023703}">
                      <ahyp:hlinkClr xmlns:ahyp="http://schemas.microsoft.com/office/drawing/2018/hyperlinkcolor" val="tx"/>
                    </a:ext>
                  </a:extLst>
                </a:hlinkClick>
              </a:rPr>
              <a:t>Wege</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nach der Realschule</a:t>
            </a:r>
          </a:p>
        </p:txBody>
      </p:sp>
      <p:sp>
        <p:nvSpPr>
          <p:cNvPr id="10" name="Titel 1">
            <a:extLst>
              <a:ext uri="{FF2B5EF4-FFF2-40B4-BE49-F238E27FC236}">
                <a16:creationId xmlns:a16="http://schemas.microsoft.com/office/drawing/2014/main" id="{0CA18F89-E166-40E4-9A3D-B9351E23E6E3}"/>
              </a:ext>
            </a:extLst>
          </p:cNvPr>
          <p:cNvSpPr>
            <a:spLocks noGrp="1"/>
          </p:cNvSpPr>
          <p:nvPr>
            <p:ph type="title"/>
          </p:nvPr>
        </p:nvSpPr>
        <p:spPr>
          <a:xfrm>
            <a:off x="444635" y="141597"/>
            <a:ext cx="6859481" cy="648000"/>
          </a:xfrm>
        </p:spPr>
        <p:txBody>
          <a:bodyPr/>
          <a:lstStyle/>
          <a:p>
            <a:r>
              <a:rPr lang="de-DE" sz="2400" dirty="0">
                <a:solidFill>
                  <a:srgbClr val="FFC000"/>
                </a:solidFill>
              </a:rPr>
              <a:t>Fragen zur Realschule - Übersicht</a:t>
            </a:r>
          </a:p>
        </p:txBody>
      </p:sp>
      <p:sp>
        <p:nvSpPr>
          <p:cNvPr id="14" name="Rechteck 13">
            <a:hlinkClick r:id="rId9" action="ppaction://hlinksldjump"/>
            <a:extLst>
              <a:ext uri="{FF2B5EF4-FFF2-40B4-BE49-F238E27FC236}">
                <a16:creationId xmlns:a16="http://schemas.microsoft.com/office/drawing/2014/main" id="{8D1D16D3-B014-4DA0-AF07-107C95CCB054}"/>
              </a:ext>
            </a:extLst>
          </p:cNvPr>
          <p:cNvSpPr/>
          <p:nvPr/>
        </p:nvSpPr>
        <p:spPr>
          <a:xfrm>
            <a:off x="443363" y="5594826"/>
            <a:ext cx="4960164" cy="794787"/>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Realschulen im </a:t>
            </a:r>
            <a:r>
              <a:rPr kumimoji="0" lang="de-DE" sz="2000" b="1" i="0" u="none" strike="noStrike" kern="1200" cap="none" spc="0" normalizeH="0" baseline="0" noProof="0" dirty="0">
                <a:ln>
                  <a:noFill/>
                </a:ln>
                <a:solidFill>
                  <a:srgbClr val="FFC000"/>
                </a:solidFill>
                <a:effectLst/>
                <a:uLnTx/>
                <a:uFillTx/>
                <a:latin typeface="Arial" panose="020B0604020202020204"/>
                <a:ea typeface="+mn-ea"/>
                <a:cs typeface="+mn-cs"/>
                <a:hlinkClick r:id="rId10" action="ppaction://hlinksldjump">
                  <a:extLst>
                    <a:ext uri="{A12FA001-AC4F-418D-AE19-62706E023703}">
                      <ahyp:hlinkClr xmlns:ahyp="http://schemas.microsoft.com/office/drawing/2018/hyperlinkcolor" val="tx"/>
                    </a:ext>
                  </a:extLst>
                </a:hlinkClick>
              </a:rPr>
              <a:t>Landkreis Erding</a:t>
            </a:r>
            <a:endParaRPr kumimoji="0" lang="de-DE" sz="2000" b="1" i="0" u="none" strike="noStrike" kern="1200" cap="none" spc="0" normalizeH="0" baseline="0" noProof="0" dirty="0">
              <a:ln>
                <a:noFill/>
              </a:ln>
              <a:solidFill>
                <a:srgbClr val="FFC000"/>
              </a:solidFill>
              <a:effectLst/>
              <a:uLnTx/>
              <a:uFillTx/>
              <a:latin typeface="Arial" panose="020B0604020202020204"/>
              <a:ea typeface="+mn-ea"/>
              <a:cs typeface="+mn-cs"/>
            </a:endParaRPr>
          </a:p>
        </p:txBody>
      </p:sp>
      <p:sp>
        <p:nvSpPr>
          <p:cNvPr id="15" name="Rechteck 14">
            <a:extLst>
              <a:ext uri="{FF2B5EF4-FFF2-40B4-BE49-F238E27FC236}">
                <a16:creationId xmlns:a16="http://schemas.microsoft.com/office/drawing/2014/main" id="{51DC1C68-60EF-4E4F-992F-53BBD8458575}"/>
              </a:ext>
            </a:extLst>
          </p:cNvPr>
          <p:cNvSpPr/>
          <p:nvPr/>
        </p:nvSpPr>
        <p:spPr>
          <a:xfrm>
            <a:off x="5400668" y="602052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1"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7496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345064" cy="648000"/>
          </a:xfrm>
        </p:spPr>
        <p:txBody>
          <a:bodyPr/>
          <a:lstStyle/>
          <a:p>
            <a:r>
              <a:rPr lang="de-DE" sz="2800" dirty="0"/>
              <a:t>Mit welchen Noten kann ich welche Schule erreichen?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3</a:t>
            </a:fld>
            <a:endParaRPr lang="de-DE" dirty="0"/>
          </a:p>
        </p:txBody>
      </p:sp>
      <p:sp>
        <p:nvSpPr>
          <p:cNvPr id="17" name="Rechteck 16">
            <a:extLst>
              <a:ext uri="{FF2B5EF4-FFF2-40B4-BE49-F238E27FC236}">
                <a16:creationId xmlns:a16="http://schemas.microsoft.com/office/drawing/2014/main" id="{D6CCDE5C-F039-4AEC-8664-77B1CCD69974}"/>
              </a:ext>
            </a:extLst>
          </p:cNvPr>
          <p:cNvSpPr/>
          <p:nvPr/>
        </p:nvSpPr>
        <p:spPr>
          <a:xfrm>
            <a:off x="402887" y="3435048"/>
            <a:ext cx="8227020" cy="2862322"/>
          </a:xfrm>
          <a:prstGeom prst="rect">
            <a:avLst/>
          </a:prstGeom>
        </p:spPr>
        <p:txBody>
          <a:bodyPr wrap="square">
            <a:spAutoFit/>
          </a:bodyPr>
          <a:lstStyle/>
          <a:p>
            <a:r>
              <a:rPr lang="de-DE" sz="1600" dirty="0"/>
              <a:t>In der 4. Klasse werden die Fächer Deutsch, Mathematik und HSU als Fächer für den Übertritt herangezogen.</a:t>
            </a:r>
          </a:p>
          <a:p>
            <a:r>
              <a:rPr lang="de-DE" sz="1600" b="1" u="sng" dirty="0"/>
              <a:t>Mittelschule:</a:t>
            </a:r>
          </a:p>
          <a:p>
            <a:r>
              <a:rPr lang="de-DE" sz="1600" dirty="0"/>
              <a:t>Die Mittelschule ist mit allen Noten erreichbar und für viele Schülerinnen und Schüler ein guter Neuanfang</a:t>
            </a:r>
          </a:p>
          <a:p>
            <a:r>
              <a:rPr lang="de-DE" sz="1600" b="1" u="sng" dirty="0"/>
              <a:t>Realschule:</a:t>
            </a:r>
          </a:p>
          <a:p>
            <a:r>
              <a:rPr lang="de-DE" sz="1600" dirty="0"/>
              <a:t>Für die Realschule benötigt ihr Kind einen Notendurchschnitt von 2,66. Das heißt z.B. in zwei Fächern die Note 3 und einmal die Note 2.</a:t>
            </a:r>
          </a:p>
          <a:p>
            <a:r>
              <a:rPr lang="de-DE" sz="1600" b="1" u="sng" dirty="0"/>
              <a:t>Gymnasium:</a:t>
            </a:r>
          </a:p>
          <a:p>
            <a:r>
              <a:rPr lang="de-DE" sz="1600" dirty="0"/>
              <a:t>Die Aufnahme ans Gymnasium ist möglich mit einem Notendurchschnitt von 2,33. Das heißt z.B. in zwei Fächern die Note 2 und einmal die Note 3.</a:t>
            </a:r>
          </a:p>
        </p:txBody>
      </p:sp>
      <p:pic>
        <p:nvPicPr>
          <p:cNvPr id="18" name="Grafik 17" descr="Ein Bild, das Zeichnung, Bus enthält.&#10;&#10;Automatisch generierte Beschreibung">
            <a:extLst>
              <a:ext uri="{FF2B5EF4-FFF2-40B4-BE49-F238E27FC236}">
                <a16:creationId xmlns:a16="http://schemas.microsoft.com/office/drawing/2014/main" id="{4298B27A-7146-4763-9F52-2AB5375E9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31" y="1512579"/>
            <a:ext cx="5904657" cy="1722549"/>
          </a:xfrm>
          <a:prstGeom prst="rect">
            <a:avLst/>
          </a:prstGeom>
        </p:spPr>
      </p:pic>
      <mc:AlternateContent xmlns:mc="http://schemas.openxmlformats.org/markup-compatibility/2006" xmlns:pslz="http://schemas.microsoft.com/office/powerpoint/2016/slidezoom">
        <mc:Choice Requires="pslz">
          <p:graphicFrame>
            <p:nvGraphicFramePr>
              <p:cNvPr id="5" name="Folienzoom 4">
                <a:extLst>
                  <a:ext uri="{FF2B5EF4-FFF2-40B4-BE49-F238E27FC236}">
                    <a16:creationId xmlns:a16="http://schemas.microsoft.com/office/drawing/2014/main" id="{A72884D0-00E7-4391-AFC1-1076D215DAF0}"/>
                  </a:ext>
                </a:extLst>
              </p:cNvPr>
              <p:cNvGraphicFramePr>
                <a:graphicFrameLocks noChangeAspect="1"/>
              </p:cNvGraphicFramePr>
              <p:nvPr>
                <p:extLst>
                  <p:ext uri="{D42A27DB-BD31-4B8C-83A1-F6EECF244321}">
                    <p14:modId xmlns:p14="http://schemas.microsoft.com/office/powerpoint/2010/main" val="2889609656"/>
                  </p:ext>
                </p:extLst>
              </p:nvPr>
            </p:nvGraphicFramePr>
            <p:xfrm>
              <a:off x="6480572" y="152062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Folienzoom 4">
                <a:hlinkClick r:id="rId5" action="ppaction://hlinksldjump"/>
                <a:extLst>
                  <a:ext uri="{FF2B5EF4-FFF2-40B4-BE49-F238E27FC236}">
                    <a16:creationId xmlns:a16="http://schemas.microsoft.com/office/drawing/2014/main" id="{A72884D0-00E7-4391-AFC1-1076D215DAF0}"/>
                  </a:ext>
                </a:extLst>
              </p:cNvPr>
              <p:cNvPicPr>
                <a:picLocks noGrp="1" noRot="1" noChangeAspect="1" noMove="1" noResize="1" noEditPoints="1" noAdjustHandles="1" noChangeArrowheads="1" noChangeShapeType="1"/>
              </p:cNvPicPr>
              <p:nvPr/>
            </p:nvPicPr>
            <p:blipFill>
              <a:blip r:embed="rId6"/>
              <a:stretch>
                <a:fillRect/>
              </a:stretch>
            </p:blipFill>
            <p:spPr>
              <a:xfrm>
                <a:off x="6480572" y="152062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83083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Wie unterstützt die Realschule SchülerInnen der 5. Klasse?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39</a:t>
            </a:fld>
            <a:endParaRPr lang="de-DE" dirty="0"/>
          </a:p>
        </p:txBody>
      </p:sp>
      <p:pic>
        <p:nvPicPr>
          <p:cNvPr id="5" name="Grafik 4" descr="Ein Bild, das dunkel, Licht, suchend, Fernsehen enthält.&#10;&#10;Automatisch generierte Beschreibung">
            <a:hlinkClick r:id="rId3" action="ppaction://hlinksldjump"/>
            <a:extLst>
              <a:ext uri="{FF2B5EF4-FFF2-40B4-BE49-F238E27FC236}">
                <a16:creationId xmlns:a16="http://schemas.microsoft.com/office/drawing/2014/main" id="{0D04C394-9501-F840-8A33-155F39FD3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163319"/>
          </a:xfrm>
          <a:prstGeom prst="rect">
            <a:avLst/>
          </a:prstGeom>
          <a:noFill/>
          <a:ln w="9525">
            <a:noFill/>
          </a:ln>
        </p:spPr>
        <p:txBody>
          <a:bodyPr wrap="square">
            <a:spAutoFit/>
          </a:bodyPr>
          <a:lstStyle/>
          <a:p>
            <a:pPr>
              <a:lnSpc>
                <a:spcPct val="107000"/>
              </a:lnSpc>
              <a:spcAft>
                <a:spcPts val="800"/>
              </a:spcAft>
            </a:pPr>
            <a:r>
              <a:rPr lang="de-DE" sz="1600" dirty="0">
                <a:solidFill>
                  <a:srgbClr val="000000"/>
                </a:solidFill>
                <a:effectLst/>
                <a:latin typeface="+mj-lt"/>
                <a:ea typeface="Arial" panose="020B0604020202020204" pitchFamily="34" charset="0"/>
              </a:rPr>
              <a:t>Zum einen sollen Schülerinnen und Schüler, die grundsätzlich für die Realschule geeignet sind, jedoch noch Förderbedarf haben, so unterstützt werden, dass sie das Klassenziel der Jahrgangsstufe 5 erreichen und ihren Bildungsweg an der Realschule fortsetzen können. Zum anderen sollen Schülerinnen und Schüler, bei denen ein Übertritt in die Jahrgangsstufe 6 des Gymnasiums möglich ist, entsprechend gefördert und unterstützt werden.</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Um den Übergang von der Grundschule auf die Realschule intensiv begleiten zu können, richten die staatlichen Realschulen im ersten Halbjahr in den Fächern Deutsch, Mathematik und Englisch bedarfsorientiert einen entsprechenden Ergänzungsunterricht ein.</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Zum Halbjahr werden an staatlichen Realschulen in den Fächern Deutsch, Mathematik, und Englisch bedarfsorientiert leistungsdifferenzierte Intensivierungskurse für Schülerinnen und Schüler, die zum Erreichen des Klassenziels zusätzlicher Unterstützung bedürfen bzw. für sehr leistungsstarke Schülerinnen und Schüler, bei denen ein aufsteigender Übertritt in die Jahrgangsstufe 6 des Gymnasiums angezeigt ist, eingerichtet.</a:t>
            </a:r>
          </a:p>
        </p:txBody>
      </p:sp>
      <p:sp>
        <p:nvSpPr>
          <p:cNvPr id="10" name="Textfeld 9">
            <a:hlinkClick r:id="rId3" action="ppaction://hlinksldjump"/>
            <a:extLst>
              <a:ext uri="{FF2B5EF4-FFF2-40B4-BE49-F238E27FC236}">
                <a16:creationId xmlns:a16="http://schemas.microsoft.com/office/drawing/2014/main" id="{B61CC3AB-3BD4-46F1-B623-4090CFF8CD50}"/>
              </a:ext>
            </a:extLst>
          </p:cNvPr>
          <p:cNvSpPr txBox="1"/>
          <p:nvPr/>
        </p:nvSpPr>
        <p:spPr>
          <a:xfrm>
            <a:off x="539552" y="598562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3" action="ppaction://hlinksldjump"/>
              </a:rPr>
              <a:t>&gt; zurück zu Fragen zur Realschule</a:t>
            </a:r>
            <a:endParaRPr lang="de-DE" b="1" dirty="0">
              <a:solidFill>
                <a:srgbClr val="0070C0"/>
              </a:solidFill>
            </a:endParaRPr>
          </a:p>
        </p:txBody>
      </p:sp>
      <p:sp>
        <p:nvSpPr>
          <p:cNvPr id="8" name="Rechteck 7">
            <a:extLst>
              <a:ext uri="{FF2B5EF4-FFF2-40B4-BE49-F238E27FC236}">
                <a16:creationId xmlns:a16="http://schemas.microsoft.com/office/drawing/2014/main" id="{3F6592B1-87EB-4DCF-942D-533069C0A924}"/>
              </a:ext>
            </a:extLst>
          </p:cNvPr>
          <p:cNvSpPr/>
          <p:nvPr/>
        </p:nvSpPr>
        <p:spPr>
          <a:xfrm>
            <a:off x="539552" y="547677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285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Welche Ziele verfolgt die Realschule?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40</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8" name="Textfeld 7">
            <a:extLst>
              <a:ext uri="{FF2B5EF4-FFF2-40B4-BE49-F238E27FC236}">
                <a16:creationId xmlns:a16="http://schemas.microsoft.com/office/drawing/2014/main" id="{B462EF0A-6064-4787-8707-30EB4DF0377E}"/>
              </a:ext>
            </a:extLst>
          </p:cNvPr>
          <p:cNvSpPr txBox="1"/>
          <p:nvPr/>
        </p:nvSpPr>
        <p:spPr>
          <a:xfrm>
            <a:off x="358775" y="1046373"/>
            <a:ext cx="8310508" cy="4138633"/>
          </a:xfrm>
          <a:prstGeom prst="rect">
            <a:avLst/>
          </a:prstGeom>
          <a:noFill/>
          <a:ln w="9525">
            <a:noFill/>
          </a:ln>
        </p:spPr>
        <p:txBody>
          <a:bodyPr wrap="square">
            <a:spAutoFit/>
          </a:bodyPr>
          <a:lstStyle/>
          <a:p>
            <a:pPr>
              <a:spcAft>
                <a:spcPts val="800"/>
              </a:spcAft>
            </a:pPr>
            <a:r>
              <a:rPr lang="de-DE" sz="1600" dirty="0">
                <a:solidFill>
                  <a:srgbClr val="000000"/>
                </a:solidFill>
                <a:effectLst/>
                <a:latin typeface="+mj-lt"/>
                <a:ea typeface="Arial" panose="020B0604020202020204" pitchFamily="34" charset="0"/>
              </a:rPr>
              <a:t>Lernen im 21. Jahrhundert heißt für Schülerinnen und Schüler der Realschule, sich den Herausforderungen und Bedürfnissen einer sich rasch verändernden Gesellschaft in einer globalen Welt zu stellen.</a:t>
            </a:r>
            <a:endParaRPr lang="de-DE" sz="1600" dirty="0">
              <a:effectLst/>
              <a:latin typeface="+mj-lt"/>
              <a:ea typeface="Calibri" panose="020F0502020204030204" pitchFamily="34" charset="0"/>
            </a:endParaRPr>
          </a:p>
          <a:p>
            <a:pPr>
              <a:spcAft>
                <a:spcPts val="800"/>
              </a:spcAft>
            </a:pPr>
            <a:r>
              <a:rPr lang="de-DE" sz="1600" dirty="0">
                <a:solidFill>
                  <a:srgbClr val="000000"/>
                </a:solidFill>
                <a:effectLst/>
                <a:latin typeface="+mj-lt"/>
                <a:ea typeface="Arial" panose="020B0604020202020204" pitchFamily="34" charset="0"/>
              </a:rPr>
              <a:t>An der Realschule erhalten Schülerinnen und Schüler deshalb eine fundierte</a:t>
            </a:r>
          </a:p>
          <a:p>
            <a:pPr>
              <a:spcAft>
                <a:spcPts val="800"/>
              </a:spcAft>
            </a:pPr>
            <a:r>
              <a:rPr lang="de-DE" sz="1600" dirty="0">
                <a:solidFill>
                  <a:srgbClr val="000000"/>
                </a:solidFill>
                <a:effectLst/>
                <a:latin typeface="+mj-lt"/>
                <a:ea typeface="Arial" panose="020B0604020202020204" pitchFamily="34" charset="0"/>
              </a:rPr>
              <a:t>Allgemeinbildung, bei der Theorie und Praxis eng</a:t>
            </a:r>
          </a:p>
          <a:p>
            <a:pPr>
              <a:spcAft>
                <a:spcPts val="800"/>
              </a:spcAft>
            </a:pPr>
            <a:r>
              <a:rPr lang="de-DE" sz="1600" dirty="0">
                <a:solidFill>
                  <a:srgbClr val="000000"/>
                </a:solidFill>
                <a:effectLst/>
                <a:latin typeface="+mj-lt"/>
                <a:ea typeface="Arial" panose="020B0604020202020204" pitchFamily="34" charset="0"/>
              </a:rPr>
              <a:t>miteinander verzahnt sind.</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Die Kompetenzen, die junge Menschen heute brauchen, um ihre Ziele zu erreichen, erfordern allerdings mehr als nur die Beherrschung einiger eng gefasster Fähigkeiten und Fertigkeiten. Vielmehr benötigen sie Strategien zur Bewältigung einer zunehmend komplexer werdenden Gesellschaft und Arbeitswelt, in der eigenverantwortliches und selbständiges Planen und Handeln unabdingbare Schlüsselkompetenzen darstellen.</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Damit werden die Schülerinnen und Schüler für eine berufliche Ausbildung befähigt, aber auch für eine Fortführung der schulischen Laufbahn nach der Mittleren Reife, z.B. auf der Fachoberschule oder der gymnasialen Einführungsklasse.</a:t>
            </a:r>
            <a:r>
              <a:rPr lang="de-DE" sz="1600" dirty="0">
                <a:effectLst/>
                <a:latin typeface="+mj-lt"/>
                <a:ea typeface="Calibri" panose="020F0502020204030204" pitchFamily="34" charset="0"/>
                <a:cs typeface="Times New Roman" panose="02020603050405020304" pitchFamily="18" charset="0"/>
              </a:rPr>
              <a:t> </a:t>
            </a:r>
          </a:p>
        </p:txBody>
      </p:sp>
      <p:sp>
        <p:nvSpPr>
          <p:cNvPr id="12" name="Textfeld 11">
            <a:hlinkClick r:id="rId4" action="ppaction://hlinksldjump"/>
            <a:extLst>
              <a:ext uri="{FF2B5EF4-FFF2-40B4-BE49-F238E27FC236}">
                <a16:creationId xmlns:a16="http://schemas.microsoft.com/office/drawing/2014/main" id="{2B492176-BF9E-4F33-822C-205ECF929DCB}"/>
              </a:ext>
            </a:extLst>
          </p:cNvPr>
          <p:cNvSpPr txBox="1"/>
          <p:nvPr/>
        </p:nvSpPr>
        <p:spPr>
          <a:xfrm>
            <a:off x="539552" y="5985622"/>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3" name="Rechteck 12">
            <a:extLst>
              <a:ext uri="{FF2B5EF4-FFF2-40B4-BE49-F238E27FC236}">
                <a16:creationId xmlns:a16="http://schemas.microsoft.com/office/drawing/2014/main" id="{AD58408C-95BF-4BF8-931D-1DCA61A0DD5B}"/>
              </a:ext>
            </a:extLst>
          </p:cNvPr>
          <p:cNvSpPr/>
          <p:nvPr/>
        </p:nvSpPr>
        <p:spPr>
          <a:xfrm>
            <a:off x="539552" y="547677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96130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Erwartungen an der Realschule</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41</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518" y="4230935"/>
            <a:ext cx="3149054" cy="1418033"/>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482997" y="1070279"/>
            <a:ext cx="8389937" cy="4651483"/>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rgbClr val="000000"/>
                </a:solidFill>
              </a:rPr>
              <a:t>Interesse an Theorie und deren praktischer Umsetzung</a:t>
            </a:r>
          </a:p>
          <a:p>
            <a:pPr lvl="0"/>
            <a:r>
              <a:rPr lang="de-DE" dirty="0">
                <a:solidFill>
                  <a:srgbClr val="000000"/>
                </a:solidFill>
              </a:rPr>
              <a:t>erhöhtes Lernvolumen</a:t>
            </a:r>
          </a:p>
          <a:p>
            <a:pPr lvl="0"/>
            <a:r>
              <a:rPr lang="de-DE" b="1" dirty="0">
                <a:solidFill>
                  <a:srgbClr val="000000"/>
                </a:solidFill>
              </a:rPr>
              <a:t>Fachlehrerprinzip:</a:t>
            </a:r>
            <a:br>
              <a:rPr lang="de-DE" dirty="0">
                <a:solidFill>
                  <a:srgbClr val="000000"/>
                </a:solidFill>
              </a:rPr>
            </a:br>
            <a:r>
              <a:rPr lang="de-DE" dirty="0">
                <a:solidFill>
                  <a:srgbClr val="000000"/>
                </a:solidFill>
              </a:rPr>
              <a:t>erhöhtes Lerntempo unter Berücksichtigung individueller Fähigkeiten</a:t>
            </a:r>
          </a:p>
          <a:p>
            <a:pPr marL="0" lvl="0" indent="0">
              <a:buNone/>
            </a:pPr>
            <a:endParaRPr lang="de-DE" sz="800" dirty="0">
              <a:solidFill>
                <a:srgbClr val="000000"/>
              </a:solidFill>
            </a:endParaRPr>
          </a:p>
          <a:p>
            <a:pPr lvl="0"/>
            <a:r>
              <a:rPr lang="de-DE" dirty="0">
                <a:solidFill>
                  <a:srgbClr val="000000"/>
                </a:solidFill>
              </a:rPr>
              <a:t>Hinführung zu abstraktem Denken auf Basis anschaulichen Denkens </a:t>
            </a:r>
          </a:p>
          <a:p>
            <a:pPr lvl="0"/>
            <a:r>
              <a:rPr lang="de-DE" dirty="0">
                <a:solidFill>
                  <a:srgbClr val="000000"/>
                </a:solidFill>
              </a:rPr>
              <a:t>zunehmend selbstständiges Lernen und Üben</a:t>
            </a:r>
          </a:p>
          <a:p>
            <a:pPr marL="0" indent="0">
              <a:lnSpc>
                <a:spcPct val="100000"/>
              </a:lnSpc>
              <a:buNone/>
            </a:pPr>
            <a:endParaRPr lang="de-DE" dirty="0">
              <a:solidFill>
                <a:srgbClr val="000000"/>
              </a:solidFill>
            </a:endParaRPr>
          </a:p>
          <a:p>
            <a:r>
              <a:rPr lang="de-DE" dirty="0">
                <a:solidFill>
                  <a:srgbClr val="000000"/>
                </a:solidFill>
              </a:rPr>
              <a:t>Entwicklung von Kompetenzen in</a:t>
            </a:r>
            <a:br>
              <a:rPr lang="de-DE" dirty="0">
                <a:solidFill>
                  <a:srgbClr val="000000"/>
                </a:solidFill>
              </a:rPr>
            </a:br>
            <a:r>
              <a:rPr lang="de-DE" dirty="0">
                <a:solidFill>
                  <a:srgbClr val="000000"/>
                </a:solidFill>
              </a:rPr>
              <a:t>Informations- und Kommunikations-</a:t>
            </a:r>
            <a:br>
              <a:rPr lang="de-DE" dirty="0">
                <a:solidFill>
                  <a:srgbClr val="000000"/>
                </a:solidFill>
              </a:rPr>
            </a:br>
            <a:r>
              <a:rPr lang="de-DE" dirty="0" err="1">
                <a:solidFill>
                  <a:srgbClr val="000000"/>
                </a:solidFill>
              </a:rPr>
              <a:t>techniken</a:t>
            </a:r>
            <a:br>
              <a:rPr lang="de-DE" dirty="0"/>
            </a:br>
            <a:endParaRPr lang="de-DE" dirty="0"/>
          </a:p>
        </p:txBody>
      </p:sp>
      <p:sp>
        <p:nvSpPr>
          <p:cNvPr id="4" name="Textfeld 3">
            <a:extLst>
              <a:ext uri="{FF2B5EF4-FFF2-40B4-BE49-F238E27FC236}">
                <a16:creationId xmlns:a16="http://schemas.microsoft.com/office/drawing/2014/main" id="{0E1F4FE6-D93C-43B4-8FEB-671F47C90FAC}"/>
              </a:ext>
            </a:extLst>
          </p:cNvPr>
          <p:cNvSpPr txBox="1"/>
          <p:nvPr/>
        </p:nvSpPr>
        <p:spPr>
          <a:xfrm>
            <a:off x="705430" y="5926004"/>
            <a:ext cx="3938577"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ausführlicher </a:t>
            </a:r>
            <a:r>
              <a:rPr lang="de-DE" dirty="0">
                <a:solidFill>
                  <a:srgbClr val="002060"/>
                </a:solidFill>
                <a:hlinkClick r:id="rId4" action="ppaction://hlinksldjump">
                  <a:extLst>
                    <a:ext uri="{A12FA001-AC4F-418D-AE19-62706E023703}">
                      <ahyp:hlinkClr xmlns:ahyp="http://schemas.microsoft.com/office/drawing/2018/hyperlinkcolor" val="tx"/>
                    </a:ext>
                  </a:extLst>
                </a:hlinkClick>
              </a:rPr>
              <a:t>Text</a:t>
            </a:r>
            <a:r>
              <a:rPr lang="de-DE" dirty="0">
                <a:solidFill>
                  <a:srgbClr val="002060"/>
                </a:solidFill>
              </a:rPr>
              <a:t> „Erwartungen“</a:t>
            </a:r>
          </a:p>
        </p:txBody>
      </p:sp>
      <p:sp>
        <p:nvSpPr>
          <p:cNvPr id="8" name="Textfeld 7">
            <a:hlinkClick r:id="rId5" action="ppaction://hlinksldjump"/>
            <a:extLst>
              <a:ext uri="{FF2B5EF4-FFF2-40B4-BE49-F238E27FC236}">
                <a16:creationId xmlns:a16="http://schemas.microsoft.com/office/drawing/2014/main" id="{40DE92D2-0DF0-4794-839D-85BC9D21546D}"/>
              </a:ext>
            </a:extLst>
          </p:cNvPr>
          <p:cNvSpPr txBox="1"/>
          <p:nvPr/>
        </p:nvSpPr>
        <p:spPr>
          <a:xfrm>
            <a:off x="4768478" y="6021287"/>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5"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6BB93FFD-B8C9-4C7F-869E-48C342DB5B21}"/>
              </a:ext>
            </a:extLst>
          </p:cNvPr>
          <p:cNvSpPr/>
          <p:nvPr/>
        </p:nvSpPr>
        <p:spPr>
          <a:xfrm>
            <a:off x="4768478" y="551243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49026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Was erwartet die Realschule von ihren SchülerInnen?</a:t>
            </a:r>
            <a:br>
              <a:rPr lang="de-DE" dirty="0"/>
            </a:br>
            <a:r>
              <a:rPr lang="de-DE" dirty="0"/>
              <a:t>Was dürfen Sie von der Realschule erwarten?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a:xfrm>
            <a:off x="5278842" y="6464724"/>
            <a:ext cx="666180" cy="187211"/>
          </a:xfrm>
        </p:spPr>
        <p:txBody>
          <a:bodyPr/>
          <a:lstStyle/>
          <a:p>
            <a:fld id="{8C64713B-5F6B-B14E-A375-FB73041371F3}" type="slidenum">
              <a:rPr lang="de-DE" smtClean="0"/>
              <a:pPr/>
              <a:t>42</a:t>
            </a:fld>
            <a:endParaRPr lang="de-DE" dirty="0"/>
          </a:p>
        </p:txBody>
      </p:sp>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163319"/>
          </a:xfrm>
          <a:prstGeom prst="rect">
            <a:avLst/>
          </a:prstGeom>
          <a:noFill/>
          <a:ln w="9525">
            <a:noFill/>
          </a:ln>
        </p:spPr>
        <p:txBody>
          <a:bodyPr wrap="square">
            <a:spAutoFit/>
          </a:bodyPr>
          <a:lstStyle/>
          <a:p>
            <a:pPr>
              <a:spcAft>
                <a:spcPts val="800"/>
              </a:spcAft>
            </a:pPr>
            <a:r>
              <a:rPr lang="de-DE" sz="1600" dirty="0">
                <a:solidFill>
                  <a:srgbClr val="000000"/>
                </a:solidFill>
                <a:effectLst/>
                <a:latin typeface="+mj-lt"/>
                <a:ea typeface="Arial" panose="020B0604020202020204" pitchFamily="34" charset="0"/>
              </a:rPr>
              <a:t>Zu einer grundlegenden Ausbildung gehören an der RS Grundkenntnisse in den dort vermittelten Fächern und ebenso die Rücksichtnahme auf individuelle Vorwissensstände, Lernbedingungen und –</a:t>
            </a:r>
            <a:r>
              <a:rPr lang="de-DE" sz="1600" dirty="0" err="1">
                <a:solidFill>
                  <a:srgbClr val="000000"/>
                </a:solidFill>
                <a:effectLst/>
                <a:latin typeface="+mj-lt"/>
                <a:ea typeface="Arial" panose="020B0604020202020204" pitchFamily="34" charset="0"/>
              </a:rPr>
              <a:t>fähigkeiten</a:t>
            </a:r>
            <a:r>
              <a:rPr lang="de-DE" sz="1600" dirty="0">
                <a:solidFill>
                  <a:srgbClr val="000000"/>
                </a:solidFill>
                <a:effectLst/>
                <a:latin typeface="+mj-lt"/>
                <a:ea typeface="Arial" panose="020B0604020202020204" pitchFamily="34" charset="0"/>
              </a:rPr>
              <a:t>. </a:t>
            </a:r>
            <a:endParaRPr lang="de-DE" sz="1600" dirty="0">
              <a:effectLst/>
              <a:latin typeface="+mj-lt"/>
              <a:ea typeface="Calibri" panose="020F0502020204030204" pitchFamily="34" charset="0"/>
            </a:endParaRPr>
          </a:p>
          <a:p>
            <a:r>
              <a:rPr lang="de-DE" sz="1600" dirty="0">
                <a:solidFill>
                  <a:srgbClr val="000000"/>
                </a:solidFill>
                <a:effectLst/>
                <a:latin typeface="+mj-lt"/>
                <a:ea typeface="Arial" panose="020B0604020202020204" pitchFamily="34" charset="0"/>
              </a:rPr>
              <a:t>Trotzdem ist es auch nicht von der Hand zu weisen, dass die häusliche Vor- und Nachbereitung des Unterrichtsstoffes </a:t>
            </a:r>
          </a:p>
          <a:p>
            <a:pPr>
              <a:lnSpc>
                <a:spcPct val="107000"/>
              </a:lnSpc>
              <a:spcAft>
                <a:spcPts val="800"/>
              </a:spcAft>
            </a:pPr>
            <a:r>
              <a:rPr lang="de-DE" sz="1600" dirty="0">
                <a:solidFill>
                  <a:srgbClr val="000000"/>
                </a:solidFill>
                <a:latin typeface="+mj-lt"/>
                <a:ea typeface="Calibri" panose="020F0502020204030204" pitchFamily="34" charset="0"/>
                <a:cs typeface="Times New Roman" panose="02020603050405020304" pitchFamily="18" charset="0"/>
              </a:rPr>
              <a:t>Sowie </a:t>
            </a:r>
            <a:r>
              <a:rPr lang="de-DE" sz="1600" dirty="0">
                <a:solidFill>
                  <a:srgbClr val="000000"/>
                </a:solidFill>
                <a:effectLst/>
                <a:latin typeface="+mj-lt"/>
                <a:ea typeface="Arial" panose="020B0604020202020204" pitchFamily="34" charset="0"/>
              </a:rPr>
              <a:t>ein Interesse an den Lerninhalten eine wesentliche Voraussetzung für den Lernerfolg an der Realschule darstellt. Aber auch hierbei werden die Schülerinnen und Schüler vielfach, z.B. durch fachliche Angebote im Bereich „Lernen </a:t>
            </a:r>
            <a:r>
              <a:rPr lang="de-DE" sz="1600" dirty="0" err="1">
                <a:solidFill>
                  <a:srgbClr val="000000"/>
                </a:solidFill>
                <a:effectLst/>
                <a:latin typeface="+mj-lt"/>
                <a:ea typeface="Arial" panose="020B0604020202020204" pitchFamily="34" charset="0"/>
              </a:rPr>
              <a:t>lernen</a:t>
            </a:r>
            <a:r>
              <a:rPr lang="de-DE" sz="1600" dirty="0">
                <a:solidFill>
                  <a:srgbClr val="000000"/>
                </a:solidFill>
                <a:effectLst/>
                <a:latin typeface="+mj-lt"/>
                <a:ea typeface="Arial" panose="020B0604020202020204" pitchFamily="34" charset="0"/>
              </a:rPr>
              <a:t>“, unterstützt. </a:t>
            </a:r>
            <a:endParaRPr lang="de-DE" sz="1600" dirty="0">
              <a:effectLst/>
              <a:latin typeface="+mj-lt"/>
              <a:ea typeface="Calibri" panose="020F0502020204030204" pitchFamily="34" charset="0"/>
            </a:endParaRPr>
          </a:p>
          <a:p>
            <a:pPr>
              <a:lnSpc>
                <a:spcPct val="107000"/>
              </a:lnSpc>
              <a:spcAft>
                <a:spcPts val="800"/>
              </a:spcAft>
            </a:pPr>
            <a:r>
              <a:rPr lang="de-DE" sz="1600" dirty="0">
                <a:solidFill>
                  <a:srgbClr val="000000"/>
                </a:solidFill>
                <a:effectLst/>
                <a:latin typeface="+mj-lt"/>
                <a:ea typeface="Arial" panose="020B0604020202020204" pitchFamily="34" charset="0"/>
              </a:rPr>
              <a:t>Das Fachlehrerprinzip ist ein wesentlicher Unterschied zum bisher bekannten Klassenlehrerprinzip und ist für manche Schülerinnen und Schüler herausfordernd, aber auch spannend und vielseitig, denn die unterschiedlichen Lehrerpersönlichkeiten bieten eben auch eine Vielzahl an Impulsen und Methoden. Selbstverständlich gibt es auch eine Klassenlehrkraft, die für die Belange der Klasse zur Verfügung steht. An vielen Realschulen gibt es zudem den Klassenrat oder </a:t>
            </a:r>
            <a:r>
              <a:rPr lang="de-DE" sz="1600" dirty="0" err="1">
                <a:solidFill>
                  <a:srgbClr val="000000"/>
                </a:solidFill>
                <a:effectLst/>
                <a:latin typeface="+mj-lt"/>
                <a:ea typeface="Arial" panose="020B0604020202020204" pitchFamily="34" charset="0"/>
              </a:rPr>
              <a:t>ZfU</a:t>
            </a:r>
            <a:r>
              <a:rPr lang="de-DE" sz="1600" dirty="0">
                <a:solidFill>
                  <a:srgbClr val="000000"/>
                </a:solidFill>
                <a:effectLst/>
                <a:latin typeface="+mj-lt"/>
                <a:ea typeface="Arial" panose="020B0604020202020204" pitchFamily="34" charset="0"/>
              </a:rPr>
              <a:t>-Stunden, um Anliegen der Schüler zu besprechen. </a:t>
            </a:r>
            <a:endParaRPr lang="de-DE" sz="1600" dirty="0">
              <a:effectLst/>
              <a:latin typeface="+mj-lt"/>
              <a:ea typeface="Calibri" panose="020F0502020204030204" pitchFamily="34" charset="0"/>
            </a:endParaRPr>
          </a:p>
        </p:txBody>
      </p:sp>
      <p:sp>
        <p:nvSpPr>
          <p:cNvPr id="4" name="Textfeld 3">
            <a:hlinkClick r:id="rId3" action="ppaction://hlinksldjump"/>
            <a:extLst>
              <a:ext uri="{FF2B5EF4-FFF2-40B4-BE49-F238E27FC236}">
                <a16:creationId xmlns:a16="http://schemas.microsoft.com/office/drawing/2014/main" id="{6BB539F2-D9D8-4319-8974-AE650549624E}"/>
              </a:ext>
            </a:extLst>
          </p:cNvPr>
          <p:cNvSpPr txBox="1"/>
          <p:nvPr/>
        </p:nvSpPr>
        <p:spPr>
          <a:xfrm>
            <a:off x="2254507" y="4933325"/>
            <a:ext cx="4454754" cy="562640"/>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Weitere Infos zu den Erwartungen</a:t>
            </a:r>
          </a:p>
        </p:txBody>
      </p:sp>
      <p:sp>
        <p:nvSpPr>
          <p:cNvPr id="9" name="Textfeld 8">
            <a:hlinkClick r:id="rId4" action="ppaction://hlinksldjump"/>
            <a:extLst>
              <a:ext uri="{FF2B5EF4-FFF2-40B4-BE49-F238E27FC236}">
                <a16:creationId xmlns:a16="http://schemas.microsoft.com/office/drawing/2014/main" id="{8436C7F5-3FA8-4AF3-91DE-05E2B22BEEE3}"/>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2218DAE0-3190-4F4B-9F2B-8E1E43976CA5}"/>
              </a:ext>
            </a:extLst>
          </p:cNvPr>
          <p:cNvSpPr/>
          <p:nvPr/>
        </p:nvSpPr>
        <p:spPr>
          <a:xfrm>
            <a:off x="377428" y="539931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pic>
        <p:nvPicPr>
          <p:cNvPr id="11" name="Grafik 10" descr="Ein Bild, das Objekt, Uhr, Laptop, Licht enthält.&#10;&#10;Automatisch generierte Beschreibung">
            <a:extLst>
              <a:ext uri="{FF2B5EF4-FFF2-40B4-BE49-F238E27FC236}">
                <a16:creationId xmlns:a16="http://schemas.microsoft.com/office/drawing/2014/main" id="{5690E736-3FD3-4785-984B-D35050F32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2816" y="4855520"/>
            <a:ext cx="3149054" cy="1418033"/>
          </a:xfrm>
          <a:prstGeom prst="rect">
            <a:avLst/>
          </a:prstGeom>
        </p:spPr>
      </p:pic>
    </p:spTree>
    <p:extLst>
      <p:ext uri="{BB962C8B-B14F-4D97-AF65-F5344CB8AC3E}">
        <p14:creationId xmlns:p14="http://schemas.microsoft.com/office/powerpoint/2010/main" val="3427849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Was erwartet die Realschule von ihren SchülerInnen?</a:t>
            </a:r>
            <a:br>
              <a:rPr lang="de-DE" dirty="0"/>
            </a:br>
            <a:r>
              <a:rPr lang="de-DE" dirty="0"/>
              <a:t>Was dürfen Sie von der Realschule erwarten?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43</a:t>
            </a:fld>
            <a:endParaRPr lang="de-DE" dirty="0"/>
          </a:p>
        </p:txBody>
      </p:sp>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217539"/>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704493"/>
          </a:xfrm>
          <a:prstGeom prst="rect">
            <a:avLst/>
          </a:prstGeom>
          <a:noFill/>
          <a:ln w="9525">
            <a:noFill/>
          </a:ln>
        </p:spPr>
        <p:txBody>
          <a:bodyPr wrap="square">
            <a:spAutoFit/>
          </a:bodyPr>
          <a:lstStyle/>
          <a:p>
            <a:pPr>
              <a:lnSpc>
                <a:spcPct val="107000"/>
              </a:lnSpc>
              <a:spcAft>
                <a:spcPts val="800"/>
              </a:spcAft>
            </a:pPr>
            <a:r>
              <a:rPr lang="de-DE" sz="1400" dirty="0">
                <a:solidFill>
                  <a:srgbClr val="000000"/>
                </a:solidFill>
                <a:effectLst/>
                <a:latin typeface="+mj-lt"/>
                <a:ea typeface="Arial" panose="020B0604020202020204" pitchFamily="34" charset="0"/>
              </a:rPr>
              <a:t>In den höheren Jahrgangsstufen wird neben der unterrichtlichen Verzahnung von Theorie und Praxis auf eine Berufsorientierung großen Wert gelegt (verpflichtende Praktika, Besuch/Organisation von Berufsmessen, Vorstellung von Berufsbildern, Berufsberater in der Schule etc.). Dies zeigt sich auch in der Ausdifferenzierung der Wahlpflichtfächergruppen ab der 7. Jahrgangsstufe, bei der die Schüler nach ihren individuellen Interessen oder vielleicht schon vorhandenen Ausbildungswünschen den weiteren schulischen Weg mitbestimmen können. </a:t>
            </a:r>
            <a:endParaRPr lang="de-DE" sz="1400" dirty="0">
              <a:effectLst/>
              <a:latin typeface="+mj-lt"/>
              <a:ea typeface="Calibri" panose="020F0502020204030204" pitchFamily="34" charset="0"/>
            </a:endParaRPr>
          </a:p>
          <a:p>
            <a:pPr>
              <a:lnSpc>
                <a:spcPct val="107000"/>
              </a:lnSpc>
              <a:spcAft>
                <a:spcPts val="800"/>
              </a:spcAft>
            </a:pPr>
            <a:r>
              <a:rPr lang="de-DE" sz="1400" dirty="0">
                <a:solidFill>
                  <a:srgbClr val="000000"/>
                </a:solidFill>
                <a:effectLst/>
                <a:latin typeface="+mj-lt"/>
                <a:ea typeface="Arial" panose="020B0604020202020204" pitchFamily="34" charset="0"/>
              </a:rPr>
              <a:t>Trotzdem sollen auch diejenigen Schülerinnen und Schüler optimal gefördert werden, die eine weitere schulische Ausbildung an der FOS oder dem Gymnasium anstreben und daher wird abstraktes Denken und zunehmend selbstständiges Arbeiten gefördert und gefordert. </a:t>
            </a:r>
            <a:endParaRPr lang="de-DE" sz="1400" dirty="0">
              <a:effectLst/>
              <a:latin typeface="+mj-lt"/>
              <a:ea typeface="Calibri" panose="020F0502020204030204" pitchFamily="34" charset="0"/>
            </a:endParaRPr>
          </a:p>
          <a:p>
            <a:pPr>
              <a:lnSpc>
                <a:spcPct val="107000"/>
              </a:lnSpc>
              <a:spcAft>
                <a:spcPts val="800"/>
              </a:spcAft>
            </a:pPr>
            <a:r>
              <a:rPr lang="de-DE" sz="1400" dirty="0">
                <a:solidFill>
                  <a:srgbClr val="000000"/>
                </a:solidFill>
                <a:effectLst/>
                <a:latin typeface="+mj-lt"/>
                <a:ea typeface="Arial" panose="020B0604020202020204" pitchFamily="34" charset="0"/>
              </a:rPr>
              <a:t>Eine Besonderheit der Realschule ist die starke Orientierung auf Informations- und Kommunikationstechniken mit Praxisbezug. Im Fach Informationstechnologie ordnen, erweitern und vertiefen die Schüler ihre Kenntnisse und Fertigkeiten im Gebrauch des Computers als Werkzeug mit vielfältigsten Einsatzmöglichkeiten: das reicht von grundlegenden Kenntnissen in Text- und Datenverarbeitung, über technisches Zeichnen und einfaches Programmieren bis hin zu IT-Projekten.</a:t>
            </a:r>
            <a:endParaRPr lang="de-DE" sz="1400" dirty="0">
              <a:effectLst/>
              <a:latin typeface="+mj-lt"/>
              <a:ea typeface="Calibri" panose="020F0502020204030204" pitchFamily="34" charset="0"/>
            </a:endParaRPr>
          </a:p>
          <a:p>
            <a:r>
              <a:rPr lang="de-DE" sz="1400" dirty="0">
                <a:solidFill>
                  <a:srgbClr val="000000"/>
                </a:solidFill>
                <a:effectLst/>
                <a:latin typeface="+mj-lt"/>
                <a:ea typeface="Arial" panose="020B0604020202020204" pitchFamily="34" charset="0"/>
              </a:rPr>
              <a:t>Begleitend dazu gibt es Berufspraktika, Projektschulaufgaben, Berufsinformationsangebote, Wahlangebote und Arbeitsgemeinschaften, Schülerfahrten- und </a:t>
            </a:r>
            <a:r>
              <a:rPr lang="de-DE" sz="1400" dirty="0" err="1">
                <a:solidFill>
                  <a:srgbClr val="000000"/>
                </a:solidFill>
                <a:effectLst/>
                <a:latin typeface="+mj-lt"/>
                <a:ea typeface="Arial" panose="020B0604020202020204" pitchFamily="34" charset="0"/>
              </a:rPr>
              <a:t>austausch</a:t>
            </a:r>
            <a:r>
              <a:rPr lang="de-DE" sz="1400" dirty="0">
                <a:solidFill>
                  <a:srgbClr val="000000"/>
                </a:solidFill>
                <a:effectLst/>
                <a:latin typeface="+mj-lt"/>
                <a:ea typeface="Arial" panose="020B0604020202020204" pitchFamily="34" charset="0"/>
              </a:rPr>
              <a:t>, schulische, psychologische, soziale Beratung sowie offene und zum Teil gebundene Ganztagsbetreuung </a:t>
            </a:r>
          </a:p>
          <a:p>
            <a:r>
              <a:rPr lang="de-DE" sz="1400" dirty="0">
                <a:solidFill>
                  <a:srgbClr val="000000"/>
                </a:solidFill>
                <a:effectLst/>
                <a:latin typeface="+mj-lt"/>
                <a:ea typeface="Arial" panose="020B0604020202020204" pitchFamily="34" charset="0"/>
              </a:rPr>
              <a:t>sowie eine Vielzahl anderer regionaler Angebote, über welche die Schulen an ihren Informationsabenden und Tagen der offenen Tür gern Auskunft geben.</a:t>
            </a:r>
            <a:endParaRPr lang="de-DE" sz="1400" dirty="0">
              <a:effectLst/>
              <a:latin typeface="+mj-lt"/>
              <a:ea typeface="Calibri" panose="020F0502020204030204" pitchFamily="34" charset="0"/>
              <a:cs typeface="Times New Roman" panose="02020603050405020304" pitchFamily="18" charset="0"/>
            </a:endParaRPr>
          </a:p>
        </p:txBody>
      </p:sp>
      <p:pic>
        <p:nvPicPr>
          <p:cNvPr id="9" name="Grafik 8" descr="Ein Bild, das Objekt, Uhr, Laptop, Licht enthält.&#10;&#10;Automatisch generierte Beschreibung">
            <a:extLst>
              <a:ext uri="{FF2B5EF4-FFF2-40B4-BE49-F238E27FC236}">
                <a16:creationId xmlns:a16="http://schemas.microsoft.com/office/drawing/2014/main" id="{8E92BE12-A5D0-4185-B0CA-EFA743575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864" y="5276168"/>
            <a:ext cx="2593810" cy="1168004"/>
          </a:xfrm>
          <a:prstGeom prst="rect">
            <a:avLst/>
          </a:prstGeom>
        </p:spPr>
      </p:pic>
      <p:sp>
        <p:nvSpPr>
          <p:cNvPr id="10" name="Textfeld 9">
            <a:hlinkClick r:id="rId4" action="ppaction://hlinksldjump"/>
            <a:extLst>
              <a:ext uri="{FF2B5EF4-FFF2-40B4-BE49-F238E27FC236}">
                <a16:creationId xmlns:a16="http://schemas.microsoft.com/office/drawing/2014/main" id="{0BD2C102-9B60-4DA6-AF6A-AAFC8E9B8EE5}"/>
              </a:ext>
            </a:extLst>
          </p:cNvPr>
          <p:cNvSpPr txBox="1"/>
          <p:nvPr/>
        </p:nvSpPr>
        <p:spPr>
          <a:xfrm>
            <a:off x="297206" y="596574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11" name="Rechteck 10">
            <a:extLst>
              <a:ext uri="{FF2B5EF4-FFF2-40B4-BE49-F238E27FC236}">
                <a16:creationId xmlns:a16="http://schemas.microsoft.com/office/drawing/2014/main" id="{4B5DBAC6-5E9B-445E-A01E-B27D5FE831F1}"/>
              </a:ext>
            </a:extLst>
          </p:cNvPr>
          <p:cNvSpPr/>
          <p:nvPr/>
        </p:nvSpPr>
        <p:spPr>
          <a:xfrm>
            <a:off x="377999" y="5565992"/>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4841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der Realschule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44</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881663"/>
            <a:ext cx="1037624" cy="1342077"/>
          </a:xfrm>
          <a:prstGeom prst="rect">
            <a:avLst/>
          </a:prstGeom>
        </p:spPr>
      </p:pic>
      <p:pic>
        <p:nvPicPr>
          <p:cNvPr id="6" name="Grafik 5">
            <a:extLst>
              <a:ext uri="{FF2B5EF4-FFF2-40B4-BE49-F238E27FC236}">
                <a16:creationId xmlns:a16="http://schemas.microsoft.com/office/drawing/2014/main" id="{FE9CF976-BADE-EB44-9ABC-259277D729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014" y="1196752"/>
            <a:ext cx="8389937" cy="3726934"/>
          </a:xfrm>
          <a:prstGeom prst="rect">
            <a:avLst/>
          </a:prstGeom>
        </p:spPr>
      </p:pic>
      <p:sp>
        <p:nvSpPr>
          <p:cNvPr id="7" name="Textfeld 6">
            <a:hlinkClick r:id="rId5" action="ppaction://hlinksldjump"/>
            <a:extLst>
              <a:ext uri="{FF2B5EF4-FFF2-40B4-BE49-F238E27FC236}">
                <a16:creationId xmlns:a16="http://schemas.microsoft.com/office/drawing/2014/main" id="{5BD8B669-B8D0-47E8-9D29-870CCB6D1120}"/>
              </a:ext>
            </a:extLst>
          </p:cNvPr>
          <p:cNvSpPr txBox="1"/>
          <p:nvPr/>
        </p:nvSpPr>
        <p:spPr>
          <a:xfrm>
            <a:off x="377428" y="4987265"/>
            <a:ext cx="6454560"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2060"/>
                </a:solidFill>
              </a:rPr>
              <a:t>&gt; Zusätzliche Erläuterungen zu den Ausbildungsrichtungen</a:t>
            </a:r>
          </a:p>
        </p:txBody>
      </p:sp>
      <p:sp>
        <p:nvSpPr>
          <p:cNvPr id="9" name="Textfeld 8">
            <a:hlinkClick r:id="rId6" action="ppaction://hlinksldjump"/>
            <a:extLst>
              <a:ext uri="{FF2B5EF4-FFF2-40B4-BE49-F238E27FC236}">
                <a16:creationId xmlns:a16="http://schemas.microsoft.com/office/drawing/2014/main" id="{6B2B57C2-F909-4FDD-8E1F-4504D01F015A}"/>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6"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158648E2-A8CC-4A82-B037-5A600322AEB7}"/>
              </a:ext>
            </a:extLst>
          </p:cNvPr>
          <p:cNvSpPr/>
          <p:nvPr/>
        </p:nvSpPr>
        <p:spPr>
          <a:xfrm>
            <a:off x="377428" y="550418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883225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der Realschule</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45</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881663"/>
            <a:ext cx="1037624" cy="1342077"/>
          </a:xfrm>
          <a:prstGeom prst="rect">
            <a:avLst/>
          </a:prstGeom>
        </p:spPr>
      </p:pic>
      <p:sp>
        <p:nvSpPr>
          <p:cNvPr id="7" name="Textfeld 6">
            <a:extLst>
              <a:ext uri="{FF2B5EF4-FFF2-40B4-BE49-F238E27FC236}">
                <a16:creationId xmlns:a16="http://schemas.microsoft.com/office/drawing/2014/main" id="{7984CB92-EBC3-4000-8043-11B39D2A51B9}"/>
              </a:ext>
            </a:extLst>
          </p:cNvPr>
          <p:cNvSpPr txBox="1"/>
          <p:nvPr/>
        </p:nvSpPr>
        <p:spPr>
          <a:xfrm>
            <a:off x="377428" y="1052736"/>
            <a:ext cx="8598712" cy="4750018"/>
          </a:xfrm>
          <a:prstGeom prst="rect">
            <a:avLst/>
          </a:prstGeom>
          <a:noFill/>
          <a:ln w="9525">
            <a:noFill/>
          </a:ln>
        </p:spPr>
        <p:txBody>
          <a:bodyPr wrap="square">
            <a:spAutoFit/>
          </a:bodyPr>
          <a:lstStyle/>
          <a:p>
            <a:pPr>
              <a:spcAft>
                <a:spcPts val="800"/>
              </a:spcAft>
            </a:pPr>
            <a:r>
              <a:rPr lang="de-DE" sz="1600" dirty="0">
                <a:solidFill>
                  <a:srgbClr val="000000"/>
                </a:solidFill>
                <a:effectLst/>
                <a:ea typeface="Arial" panose="020B0604020202020204" pitchFamily="34" charset="0"/>
              </a:rPr>
              <a:t>Insbesondere in der 5. und 6. Jahrgangsstufe steht die grundlegende Bildung (mit der ersten Fremdsprache Englisch) im Vordergrund.  </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Ab der 7. Jahrgangsstufe wird dies mit den verschiedenen Wahlpflichtfächergruppen je nach Interesse oder späterem Berufs-/Bildungsweg ausdifferenziert:</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Schülerinnen und Schüler mit einem verstärkten Interesse an mathematisch-naturwissenschaftlichen Fachinhalten steht die Wahlpflichtfächergruppe 1 offen.</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 Wahlpflichtfächergruppe II fokussiert sich auf wirtschaftswissenschaftliche Inhalte.</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Sprachlich interessierte Realschülerinnen und Realschüler finden im Zweig </a:t>
            </a:r>
            <a:r>
              <a:rPr lang="de-DE" sz="1600" dirty="0" err="1">
                <a:solidFill>
                  <a:srgbClr val="000000"/>
                </a:solidFill>
                <a:effectLst/>
                <a:ea typeface="Arial" panose="020B0604020202020204" pitchFamily="34" charset="0"/>
              </a:rPr>
              <a:t>IIIa</a:t>
            </a:r>
            <a:r>
              <a:rPr lang="de-DE" sz="1600" dirty="0">
                <a:solidFill>
                  <a:srgbClr val="000000"/>
                </a:solidFill>
                <a:effectLst/>
                <a:ea typeface="Arial" panose="020B0604020202020204" pitchFamily="34" charset="0"/>
              </a:rPr>
              <a:t> ein gutes Angebot, das mit einer zweiten Fremdsprache auch eine solide Basis für eine spätere </a:t>
            </a:r>
          </a:p>
          <a:p>
            <a:pPr>
              <a:spcAft>
                <a:spcPts val="800"/>
              </a:spcAft>
            </a:pPr>
            <a:r>
              <a:rPr lang="de-DE" sz="1600" dirty="0">
                <a:solidFill>
                  <a:srgbClr val="000000"/>
                </a:solidFill>
                <a:effectLst/>
                <a:ea typeface="Arial" panose="020B0604020202020204" pitchFamily="34" charset="0"/>
              </a:rPr>
              <a:t>(Fach-)Hochschulreife bildet.</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 </a:t>
            </a:r>
            <a:r>
              <a:rPr lang="de-DE" sz="1600" dirty="0" err="1">
                <a:solidFill>
                  <a:srgbClr val="000000"/>
                </a:solidFill>
                <a:effectLst/>
                <a:ea typeface="Arial" panose="020B0604020202020204" pitchFamily="34" charset="0"/>
              </a:rPr>
              <a:t>Wahlpflichtfächerguppe</a:t>
            </a:r>
            <a:r>
              <a:rPr lang="de-DE" sz="1600" dirty="0">
                <a:solidFill>
                  <a:srgbClr val="000000"/>
                </a:solidFill>
                <a:effectLst/>
                <a:ea typeface="Arial" panose="020B0604020202020204" pitchFamily="34" charset="0"/>
              </a:rPr>
              <a:t> </a:t>
            </a:r>
            <a:r>
              <a:rPr lang="de-DE" sz="1600" dirty="0" err="1">
                <a:solidFill>
                  <a:srgbClr val="000000"/>
                </a:solidFill>
                <a:effectLst/>
                <a:ea typeface="Arial" panose="020B0604020202020204" pitchFamily="34" charset="0"/>
              </a:rPr>
              <a:t>IIIb</a:t>
            </a:r>
            <a:r>
              <a:rPr lang="de-DE" sz="1600" dirty="0">
                <a:solidFill>
                  <a:srgbClr val="000000"/>
                </a:solidFill>
                <a:effectLst/>
                <a:ea typeface="Arial" panose="020B0604020202020204" pitchFamily="34" charset="0"/>
              </a:rPr>
              <a:t> untergliedert sich je nach dem regionalen Angebot in einen musisch-ästhetischen Zweig, einen handwerklich-technisch-gestalterischen Zweig und in einen Zweig mit den Profilfächern Ernährung und Gesundheit sowie Sozialwesen.  </a:t>
            </a:r>
            <a:endParaRPr lang="de-DE" sz="1600" dirty="0">
              <a:effectLst/>
              <a:ea typeface="Calibri" panose="020F0502020204030204" pitchFamily="34" charset="0"/>
            </a:endParaRPr>
          </a:p>
          <a:p>
            <a:pPr>
              <a:spcAft>
                <a:spcPts val="800"/>
              </a:spcAft>
            </a:pPr>
            <a:r>
              <a:rPr lang="de-DE" sz="1600" dirty="0">
                <a:solidFill>
                  <a:srgbClr val="000000"/>
                </a:solidFill>
                <a:effectLst/>
                <a:ea typeface="Arial" panose="020B0604020202020204" pitchFamily="34" charset="0"/>
              </a:rPr>
              <a:t>Dies zeigt die breite Palette an fachlichen Angeboten, welche die Realschule Ihren Schülerinnen und Schülern auf dem Weg zum Mittleren Schulabschluss und in das anschließende Berufsleben oder die (Fach)-Hochschulreife bietet. </a:t>
            </a:r>
          </a:p>
        </p:txBody>
      </p:sp>
      <p:sp>
        <p:nvSpPr>
          <p:cNvPr id="8" name="Textfeld 7">
            <a:hlinkClick r:id="rId4" action="ppaction://hlinksldjump"/>
            <a:extLst>
              <a:ext uri="{FF2B5EF4-FFF2-40B4-BE49-F238E27FC236}">
                <a16:creationId xmlns:a16="http://schemas.microsoft.com/office/drawing/2014/main" id="{8FE7CA5C-156F-4528-8C04-498F30150511}"/>
              </a:ext>
            </a:extLst>
          </p:cNvPr>
          <p:cNvSpPr txBox="1"/>
          <p:nvPr/>
        </p:nvSpPr>
        <p:spPr>
          <a:xfrm>
            <a:off x="4336680" y="5900070"/>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4"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1F2CE0E3-8D9E-49DC-9BA4-AF67DCECBC24}"/>
              </a:ext>
            </a:extLst>
          </p:cNvPr>
          <p:cNvSpPr/>
          <p:nvPr/>
        </p:nvSpPr>
        <p:spPr>
          <a:xfrm>
            <a:off x="423570" y="590007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114554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Anschlussmöglichkeiten nach der Realschule </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670" y="5078432"/>
            <a:ext cx="1037624" cy="1342077"/>
          </a:xfrm>
          <a:prstGeom prst="rect">
            <a:avLst/>
          </a:prstGeom>
        </p:spPr>
      </p:pic>
      <p:sp>
        <p:nvSpPr>
          <p:cNvPr id="7" name="Textfeld 6">
            <a:extLst>
              <a:ext uri="{FF2B5EF4-FFF2-40B4-BE49-F238E27FC236}">
                <a16:creationId xmlns:a16="http://schemas.microsoft.com/office/drawing/2014/main" id="{7984CB92-EBC3-4000-8043-11B39D2A51B9}"/>
              </a:ext>
            </a:extLst>
          </p:cNvPr>
          <p:cNvSpPr txBox="1"/>
          <p:nvPr/>
        </p:nvSpPr>
        <p:spPr>
          <a:xfrm>
            <a:off x="377428" y="1052736"/>
            <a:ext cx="8598712" cy="4326441"/>
          </a:xfrm>
          <a:prstGeom prst="rect">
            <a:avLst/>
          </a:prstGeom>
          <a:noFill/>
          <a:ln w="9525">
            <a:noFill/>
          </a:ln>
        </p:spPr>
        <p:txBody>
          <a:bodyPr wrap="square">
            <a:spAutoFit/>
          </a:bodyPr>
          <a:lstStyle/>
          <a:p>
            <a:pPr>
              <a:lnSpc>
                <a:spcPct val="107000"/>
              </a:lnSpc>
              <a:spcAft>
                <a:spcPts val="800"/>
              </a:spcAft>
            </a:pPr>
            <a:r>
              <a:rPr lang="de-DE" sz="1600" dirty="0">
                <a:solidFill>
                  <a:srgbClr val="000000"/>
                </a:solidFill>
                <a:effectLst/>
                <a:latin typeface="+mj-lt"/>
                <a:ea typeface="Times New Roman" panose="02020603050405020304" pitchFamily="18" charset="0"/>
              </a:rPr>
              <a:t>Die vielfältigen Möglichkeiten zu wechseln können Sie hier nachlesen: </a:t>
            </a:r>
            <a:r>
              <a:rPr lang="de-DE" sz="1600" b="1" u="sng" dirty="0">
                <a:solidFill>
                  <a:srgbClr val="0563C1"/>
                </a:solidFill>
                <a:effectLst/>
                <a:latin typeface="+mj-lt"/>
                <a:ea typeface="Times New Roman" panose="02020603050405020304" pitchFamily="18" charset="0"/>
                <a:hlinkClick r:id="rId4" tooltip="https://www.km.bayern.de/eltern/schularten/uebertritt-schulartwechsel.html"/>
              </a:rPr>
              <a:t>https://www.km.bayern.de/eltern/schularten/uebertritt-schulartwechsel.html</a:t>
            </a:r>
            <a:endParaRPr lang="de-DE" sz="1600" b="1" u="sng" dirty="0">
              <a:solidFill>
                <a:srgbClr val="0563C1"/>
              </a:solidFill>
              <a:effectLst/>
              <a:latin typeface="+mj-lt"/>
              <a:ea typeface="Times New Roman" panose="02020603050405020304" pitchFamily="18" charset="0"/>
            </a:endParaRPr>
          </a:p>
          <a:p>
            <a:pPr>
              <a:lnSpc>
                <a:spcPct val="107000"/>
              </a:lnSpc>
              <a:spcAft>
                <a:spcPts val="800"/>
              </a:spcAft>
            </a:pPr>
            <a:endParaRPr lang="de-DE" sz="1600" dirty="0">
              <a:effectLst/>
              <a:latin typeface="+mj-lt"/>
              <a:ea typeface="Calibri" panose="020F0502020204030204" pitchFamily="34" charset="0"/>
            </a:endParaRPr>
          </a:p>
          <a:p>
            <a:pPr marL="342900" lvl="0" indent="-342900">
              <a:lnSpc>
                <a:spcPct val="107000"/>
              </a:lnSpc>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Bei Bestehen der 10. Jahrgangsstufe haben alle Gymnasiasten den Mittleren Schulabschluss, der ohne weitere Hürden die Aufnahme an der FOS gewährt. Es gibt keine weiteren Zulassungsbeschränkungen für Gymnasiasten*innen.</a:t>
            </a:r>
          </a:p>
          <a:p>
            <a:pPr marL="342900" lvl="0" indent="-342900">
              <a:lnSpc>
                <a:spcPct val="107000"/>
              </a:lnSpc>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Bei Nicht-Bestehen der 10. Jahrgangsstufe kann am Ende der Sommerferien die besondere Prüfung abgelegt werden – und zwar in den Fächern Deutsch, Mathematik und Fremdsprache: mit einem Schnitt von 3,33 oder besser in den Fächern Deutsch, Mathematik, Fremdsprache ist ein Übertritt in die 11. Jahrgangsstufe der FOS möglich</a:t>
            </a:r>
          </a:p>
          <a:p>
            <a:pPr marL="342900" lvl="0" indent="-342900">
              <a:lnSpc>
                <a:spcPct val="107000"/>
              </a:lnSpc>
              <a:spcAft>
                <a:spcPts val="800"/>
              </a:spcAft>
              <a:buFont typeface="Wingdings" panose="05000000000000000000" pitchFamily="2" charset="2"/>
              <a:buChar char="ü"/>
            </a:pPr>
            <a:r>
              <a:rPr lang="de-DE" dirty="0">
                <a:solidFill>
                  <a:srgbClr val="002060"/>
                </a:solidFill>
                <a:effectLst/>
                <a:ea typeface="Calibri" panose="020F0502020204030204" pitchFamily="34" charset="0"/>
                <a:cs typeface="Times New Roman" panose="02020603050405020304" pitchFamily="18" charset="0"/>
              </a:rPr>
              <a:t>An der FOS kann die Fachgebundene Hochschulreife (nach </a:t>
            </a:r>
            <a:r>
              <a:rPr lang="de-DE" dirty="0" err="1">
                <a:solidFill>
                  <a:srgbClr val="002060"/>
                </a:solidFill>
                <a:effectLst/>
                <a:ea typeface="Calibri" panose="020F0502020204030204" pitchFamily="34" charset="0"/>
                <a:cs typeface="Times New Roman" panose="02020603050405020304" pitchFamily="18" charset="0"/>
              </a:rPr>
              <a:t>Jgst</a:t>
            </a:r>
            <a:r>
              <a:rPr lang="de-DE" dirty="0">
                <a:solidFill>
                  <a:srgbClr val="002060"/>
                </a:solidFill>
                <a:effectLst/>
                <a:ea typeface="Calibri" panose="020F0502020204030204" pitchFamily="34" charset="0"/>
                <a:cs typeface="Times New Roman" panose="02020603050405020304" pitchFamily="18" charset="0"/>
              </a:rPr>
              <a:t>. 12) oder die Fachhochschulreife (nach Jgst.13) oder die Allgemeine Hochschulreife (nach </a:t>
            </a:r>
            <a:r>
              <a:rPr lang="de-DE" dirty="0" err="1">
                <a:solidFill>
                  <a:srgbClr val="002060"/>
                </a:solidFill>
                <a:effectLst/>
                <a:ea typeface="Calibri" panose="020F0502020204030204" pitchFamily="34" charset="0"/>
                <a:cs typeface="Times New Roman" panose="02020603050405020304" pitchFamily="18" charset="0"/>
              </a:rPr>
              <a:t>Jgst</a:t>
            </a:r>
            <a:r>
              <a:rPr lang="de-DE" dirty="0">
                <a:solidFill>
                  <a:srgbClr val="002060"/>
                </a:solidFill>
                <a:effectLst/>
                <a:ea typeface="Calibri" panose="020F0502020204030204" pitchFamily="34" charset="0"/>
                <a:cs typeface="Times New Roman" panose="02020603050405020304" pitchFamily="18" charset="0"/>
              </a:rPr>
              <a:t>. 13 mit Nachweis der zweiten Fremdsprache) erworben werden.</a:t>
            </a:r>
          </a:p>
        </p:txBody>
      </p:sp>
      <p:sp>
        <p:nvSpPr>
          <p:cNvPr id="8" name="Textfeld 7">
            <a:hlinkClick r:id="rId5" action="ppaction://hlinksldjump"/>
            <a:extLst>
              <a:ext uri="{FF2B5EF4-FFF2-40B4-BE49-F238E27FC236}">
                <a16:creationId xmlns:a16="http://schemas.microsoft.com/office/drawing/2014/main" id="{77BFB8B4-18A8-41EA-86DF-F4E81A0AD63F}"/>
              </a:ext>
            </a:extLst>
          </p:cNvPr>
          <p:cNvSpPr txBox="1"/>
          <p:nvPr/>
        </p:nvSpPr>
        <p:spPr>
          <a:xfrm>
            <a:off x="377428" y="5908159"/>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5" action="ppaction://hlinksldjump"/>
              </a:rPr>
              <a:t>&gt; zurück zu Fragen zur Realschule</a:t>
            </a:r>
            <a:endParaRPr lang="de-DE" b="1" dirty="0">
              <a:solidFill>
                <a:srgbClr val="0070C0"/>
              </a:solidFill>
            </a:endParaRPr>
          </a:p>
        </p:txBody>
      </p:sp>
      <p:sp>
        <p:nvSpPr>
          <p:cNvPr id="9" name="Rechteck 8">
            <a:extLst>
              <a:ext uri="{FF2B5EF4-FFF2-40B4-BE49-F238E27FC236}">
                <a16:creationId xmlns:a16="http://schemas.microsoft.com/office/drawing/2014/main" id="{B428EF65-FF29-4E84-B202-3E3692C75FFB}"/>
              </a:ext>
            </a:extLst>
          </p:cNvPr>
          <p:cNvSpPr/>
          <p:nvPr/>
        </p:nvSpPr>
        <p:spPr>
          <a:xfrm>
            <a:off x="377428" y="547649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22864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47</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57744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5364802"/>
          </a:xfrm>
          <a:prstGeom prst="rect">
            <a:avLst/>
          </a:prstGeom>
          <a:noFill/>
          <a:ln w="9525">
            <a:noFill/>
          </a:ln>
        </p:spPr>
        <p:txBody>
          <a:bodyPr wrap="square">
            <a:spAutoFit/>
          </a:bodyPr>
          <a:lstStyle/>
          <a:p>
            <a:pPr>
              <a:lnSpc>
                <a:spcPct val="107000"/>
              </a:lnSpc>
              <a:spcAft>
                <a:spcPts val="800"/>
              </a:spcAft>
            </a:pPr>
            <a:r>
              <a:rPr lang="de-DE" sz="1400" b="1" u="sng" dirty="0">
                <a:solidFill>
                  <a:srgbClr val="000000"/>
                </a:solidFill>
                <a:ea typeface="Calibri" panose="020F0502020204030204" pitchFamily="34" charset="0"/>
              </a:rPr>
              <a:t>Mädchenrealschule Hl. Blut, Erding</a:t>
            </a:r>
            <a:r>
              <a:rPr lang="de-DE" sz="1400" dirty="0">
                <a:solidFill>
                  <a:srgbClr val="000000"/>
                </a:solidFill>
                <a:ea typeface="Calibri" panose="020F0502020204030204" pitchFamily="34" charset="0"/>
              </a:rPr>
              <a:t>: 	Beratungslehrkraft: Jochen Schweitzer</a:t>
            </a: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Präsentation zum Bildungsangebot an der Mädchenrealschule Hl. Blut in Erding:</a:t>
            </a:r>
          </a:p>
          <a:p>
            <a:pPr marL="457200"/>
            <a:r>
              <a:rPr lang="de-DE" sz="16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http://www.mrs-erding.de/fileadmin/Redaktion/2020-21/Schulwerbung/UEbertritt21_22kl2.pdf</a:t>
            </a:r>
            <a:endParaRPr lang="de-DE" sz="1600" dirty="0">
              <a:solidFill>
                <a:srgbClr val="0070C0"/>
              </a:solidFill>
              <a:effectLst/>
              <a:ea typeface="Times New Roman" panose="02020603050405020304" pitchFamily="18" charset="0"/>
            </a:endParaRPr>
          </a:p>
          <a:p>
            <a:r>
              <a:rPr lang="de-DE" sz="1600" dirty="0">
                <a:solidFill>
                  <a:srgbClr val="000000"/>
                </a:solidFill>
                <a:effectLst/>
                <a:ea typeface="Times New Roman" panose="02020603050405020304" pitchFamily="18" charset="0"/>
              </a:rPr>
              <a:t> </a:t>
            </a: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Link zur Homepage mit allen Informationen: </a:t>
            </a:r>
            <a:r>
              <a:rPr lang="de-DE" sz="1600" u="sng" dirty="0">
                <a:solidFill>
                  <a:srgbClr val="0070C0"/>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http://www.mrs-erding.de</a:t>
            </a:r>
            <a:endParaRPr lang="de-DE" sz="1600" u="sng" dirty="0">
              <a:solidFill>
                <a:srgbClr val="0070C0"/>
              </a:solidFill>
              <a:effectLst/>
              <a:ea typeface="Times New Roman" panose="02020603050405020304" pitchFamily="18" charset="0"/>
            </a:endParaRP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Informationen zur Anmeldung unter dem Bereich „Service“ – „Anmeldung“:</a:t>
            </a:r>
          </a:p>
          <a:p>
            <a:pPr marL="450215"/>
            <a:r>
              <a:rPr lang="de-DE" sz="1600" u="sng" dirty="0">
                <a:solidFill>
                  <a:srgbClr val="0070C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http://www.mrs-erding.de/index.php?id=107</a:t>
            </a:r>
            <a:endParaRPr lang="de-DE" sz="1600" dirty="0">
              <a:solidFill>
                <a:srgbClr val="0070C0"/>
              </a:solidFill>
              <a:effectLst/>
              <a:ea typeface="Times New Roman" panose="02020603050405020304" pitchFamily="18" charset="0"/>
            </a:endParaRPr>
          </a:p>
          <a:p>
            <a:pPr>
              <a:lnSpc>
                <a:spcPct val="107000"/>
              </a:lnSpc>
              <a:spcAft>
                <a:spcPts val="800"/>
              </a:spcAft>
            </a:pPr>
            <a:r>
              <a:rPr lang="de-DE" sz="1400" dirty="0">
                <a:solidFill>
                  <a:srgbClr val="000000"/>
                </a:solidFill>
                <a:effectLst/>
                <a:ea typeface="Calibri" panose="020F0502020204030204" pitchFamily="34" charset="0"/>
              </a:rPr>
              <a:t>	</a:t>
            </a:r>
          </a:p>
          <a:p>
            <a:pPr>
              <a:lnSpc>
                <a:spcPct val="107000"/>
              </a:lnSpc>
              <a:spcAft>
                <a:spcPts val="800"/>
              </a:spcAft>
            </a:pPr>
            <a:r>
              <a:rPr lang="de-DE" sz="1400" b="1" u="sng" dirty="0">
                <a:solidFill>
                  <a:srgbClr val="000000"/>
                </a:solidFill>
                <a:ea typeface="Calibri" panose="020F0502020204030204" pitchFamily="34" charset="0"/>
              </a:rPr>
              <a:t>Herzog Tassilo Realschule, Erding</a:t>
            </a:r>
            <a:r>
              <a:rPr lang="de-DE" sz="1400" dirty="0">
                <a:solidFill>
                  <a:srgbClr val="000000"/>
                </a:solidFill>
                <a:ea typeface="Calibri" panose="020F0502020204030204" pitchFamily="34" charset="0"/>
              </a:rPr>
              <a:t>: 	</a:t>
            </a:r>
            <a:r>
              <a:rPr lang="de-DE" sz="1400" dirty="0">
                <a:solidFill>
                  <a:srgbClr val="000000"/>
                </a:solidFill>
                <a:effectLst/>
                <a:ea typeface="Calibri" panose="020F0502020204030204" pitchFamily="34" charset="0"/>
              </a:rPr>
              <a:t>Beratungslehrkraft: </a:t>
            </a:r>
            <a:r>
              <a:rPr lang="de-DE" sz="1400" dirty="0">
                <a:solidFill>
                  <a:srgbClr val="000000"/>
                </a:solidFill>
                <a:ea typeface="Calibri" panose="020F0502020204030204" pitchFamily="34" charset="0"/>
              </a:rPr>
              <a:t>Kamil </a:t>
            </a:r>
            <a:r>
              <a:rPr lang="de-DE" sz="1400" dirty="0" err="1">
                <a:solidFill>
                  <a:srgbClr val="000000"/>
                </a:solidFill>
                <a:ea typeface="Calibri" panose="020F0502020204030204" pitchFamily="34" charset="0"/>
              </a:rPr>
              <a:t>Kieraga</a:t>
            </a:r>
            <a:endParaRPr lang="de-DE" sz="1400" dirty="0">
              <a:solidFill>
                <a:srgbClr val="000000"/>
              </a:solidFill>
              <a:effectLst/>
              <a:ea typeface="Calibri" panose="020F0502020204030204" pitchFamily="34" charset="0"/>
            </a:endParaRPr>
          </a:p>
          <a:p>
            <a:pPr marL="342900" lvl="0" indent="-342900">
              <a:lnSpc>
                <a:spcPct val="150000"/>
              </a:lnSpc>
              <a:buFont typeface="Wingdings" panose="05000000000000000000" pitchFamily="2" charset="2"/>
              <a:buChar char=""/>
            </a:pPr>
            <a:r>
              <a:rPr lang="de-DE" sz="1600" u="sng" dirty="0">
                <a:solidFill>
                  <a:srgbClr val="000000"/>
                </a:solidFill>
                <a:effectLst/>
                <a:ea typeface="Times New Roman" panose="02020603050405020304" pitchFamily="18" charset="0"/>
              </a:rPr>
              <a:t>Informationen zum Übertritt:</a:t>
            </a:r>
            <a:endParaRPr lang="de-DE" sz="1600" dirty="0">
              <a:solidFill>
                <a:srgbClr val="000000"/>
              </a:solidFill>
              <a:effectLst/>
              <a:ea typeface="Times New Roman" panose="02020603050405020304" pitchFamily="18" charset="0"/>
            </a:endParaRPr>
          </a:p>
          <a:p>
            <a:pPr marL="450215">
              <a:lnSpc>
                <a:spcPct val="150000"/>
              </a:lnSpc>
            </a:pPr>
            <a:r>
              <a:rPr lang="de-DE" sz="1600" u="sng" dirty="0">
                <a:solidFill>
                  <a:srgbClr val="0070C0"/>
                </a:solidFill>
                <a:effectLst/>
                <a:ea typeface="Times New Roman" panose="02020603050405020304" pitchFamily="18" charset="0"/>
                <a:hlinkClick r:id="rId7">
                  <a:extLst>
                    <a:ext uri="{A12FA001-AC4F-418D-AE19-62706E023703}">
                      <ahyp:hlinkClr xmlns:ahyp="http://schemas.microsoft.com/office/drawing/2018/hyperlinkcolor" val="tx"/>
                    </a:ext>
                  </a:extLst>
                </a:hlinkClick>
              </a:rPr>
              <a:t>https://www.realschule-erding.de/anmeldung/</a:t>
            </a:r>
            <a:endParaRPr lang="de-DE" sz="1600" dirty="0">
              <a:solidFill>
                <a:srgbClr val="0070C0"/>
              </a:solidFill>
              <a:effectLst/>
              <a:ea typeface="Times New Roman" panose="02020603050405020304" pitchFamily="18" charset="0"/>
            </a:endParaRPr>
          </a:p>
          <a:p>
            <a:pPr marL="450215"/>
            <a:r>
              <a:rPr lang="de-DE" sz="1600" i="1" dirty="0">
                <a:solidFill>
                  <a:srgbClr val="000000"/>
                </a:solidFill>
                <a:effectLst/>
                <a:ea typeface="Times New Roman" panose="02020603050405020304" pitchFamily="18" charset="0"/>
              </a:rPr>
              <a:t>Dort finden Sie auch Informationen zur den Anmeldemodalitäten, den geforderten Unterlagen, sowie dem Einzugsgebiet.</a:t>
            </a:r>
            <a:endParaRPr lang="de-DE" sz="1600" dirty="0">
              <a:solidFill>
                <a:srgbClr val="000000"/>
              </a:solidFill>
              <a:effectLst/>
              <a:ea typeface="Times New Roman" panose="02020603050405020304" pitchFamily="18" charset="0"/>
            </a:endParaRPr>
          </a:p>
          <a:p>
            <a:pPr marL="270510"/>
            <a:r>
              <a:rPr lang="de-DE" sz="1600" u="none" strike="noStrike"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u="sng" dirty="0">
                <a:solidFill>
                  <a:srgbClr val="000000"/>
                </a:solidFill>
                <a:effectLst/>
                <a:ea typeface="Times New Roman" panose="02020603050405020304" pitchFamily="18" charset="0"/>
              </a:rPr>
              <a:t>In Planung</a:t>
            </a:r>
            <a:r>
              <a:rPr lang="de-DE" sz="1600" u="sng" dirty="0">
                <a:solidFill>
                  <a:srgbClr val="000000"/>
                </a:solidFill>
                <a:effectLst/>
                <a:ea typeface="Times New Roman" panose="02020603050405020304" pitchFamily="18" charset="0"/>
              </a:rPr>
              <a:t>: </a:t>
            </a:r>
            <a:r>
              <a:rPr lang="de-DE" sz="1600" b="1" dirty="0">
                <a:solidFill>
                  <a:srgbClr val="000000"/>
                </a:solidFill>
                <a:effectLst/>
                <a:ea typeface="Times New Roman" panose="02020603050405020304" pitchFamily="18" charset="0"/>
              </a:rPr>
              <a:t>Virtuelle Informationsveranstaltung</a:t>
            </a:r>
            <a:r>
              <a:rPr lang="de-DE" sz="1600" dirty="0">
                <a:solidFill>
                  <a:srgbClr val="000000"/>
                </a:solidFill>
                <a:effectLst/>
                <a:ea typeface="Times New Roman" panose="02020603050405020304" pitchFamily="18" charset="0"/>
              </a:rPr>
              <a:t>; Informationen dazu finden Sie auf folgender Seite: </a:t>
            </a:r>
            <a:r>
              <a:rPr lang="de-DE" sz="1600" u="sng" dirty="0">
                <a:solidFill>
                  <a:srgbClr val="0070C0"/>
                </a:solidFill>
                <a:effectLst/>
                <a:ea typeface="Times New Roman" panose="02020603050405020304" pitchFamily="18" charset="0"/>
                <a:hlinkClick r:id="rId8">
                  <a:extLst>
                    <a:ext uri="{A12FA001-AC4F-418D-AE19-62706E023703}">
                      <ahyp:hlinkClr xmlns:ahyp="http://schemas.microsoft.com/office/drawing/2018/hyperlinkcolor" val="tx"/>
                    </a:ext>
                  </a:extLst>
                </a:hlinkClick>
              </a:rPr>
              <a:t>https://www.realschule-erding.de/infoabend/</a:t>
            </a:r>
            <a:endParaRPr lang="de-DE" sz="1600" dirty="0">
              <a:solidFill>
                <a:srgbClr val="0070C0"/>
              </a:solidFill>
              <a:effectLst/>
              <a:ea typeface="Times New Roman" panose="02020603050405020304" pitchFamily="18" charset="0"/>
            </a:endParaRPr>
          </a:p>
          <a:p>
            <a:pPr>
              <a:lnSpc>
                <a:spcPct val="107000"/>
              </a:lnSpc>
              <a:spcAft>
                <a:spcPts val="800"/>
              </a:spcAft>
            </a:pPr>
            <a:endParaRPr lang="de-DE" sz="1600" dirty="0">
              <a:solidFill>
                <a:srgbClr val="000000"/>
              </a:solidFill>
              <a:effectLst/>
              <a:ea typeface="Calibri" panose="020F0502020204030204" pitchFamily="34" charset="0"/>
            </a:endParaRPr>
          </a:p>
          <a:p>
            <a:pPr>
              <a:lnSpc>
                <a:spcPct val="107000"/>
              </a:lnSpc>
              <a:spcAft>
                <a:spcPts val="800"/>
              </a:spcAft>
            </a:pPr>
            <a:endParaRPr lang="de-DE" sz="1400" dirty="0">
              <a:solidFill>
                <a:srgbClr val="000000"/>
              </a:solidFill>
              <a:effectLst/>
              <a:ea typeface="Calibri" panose="020F0502020204030204" pitchFamily="34" charset="0"/>
            </a:endParaRPr>
          </a:p>
        </p:txBody>
      </p:sp>
      <p:sp>
        <p:nvSpPr>
          <p:cNvPr id="4" name="Textfeld 3">
            <a:hlinkClick r:id="rId9" action="ppaction://hlinksldjump"/>
            <a:extLst>
              <a:ext uri="{FF2B5EF4-FFF2-40B4-BE49-F238E27FC236}">
                <a16:creationId xmlns:a16="http://schemas.microsoft.com/office/drawing/2014/main" id="{542D17D7-363B-4386-813E-0318B04577A8}"/>
              </a:ext>
            </a:extLst>
          </p:cNvPr>
          <p:cNvSpPr txBox="1"/>
          <p:nvPr/>
        </p:nvSpPr>
        <p:spPr>
          <a:xfrm>
            <a:off x="539552" y="6093296"/>
            <a:ext cx="3888432" cy="252234"/>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Erding</a:t>
            </a: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0D11D97A-3AE7-44A1-898A-8ED883C9AFBE}"/>
                  </a:ext>
                </a:extLst>
              </p:cNvPr>
              <p:cNvGraphicFramePr>
                <a:graphicFrameLocks noChangeAspect="1"/>
              </p:cNvGraphicFramePr>
              <p:nvPr>
                <p:extLst>
                  <p:ext uri="{D42A27DB-BD31-4B8C-83A1-F6EECF244321}">
                    <p14:modId xmlns:p14="http://schemas.microsoft.com/office/powerpoint/2010/main" val="1592239453"/>
                  </p:ext>
                </p:extLst>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10"/>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xmlns="">
          <p:pic>
            <p:nvPicPr>
              <p:cNvPr id="7" name="Folienzoom 6">
                <a:hlinkClick r:id="rId11" action="ppaction://hlinksldjump"/>
                <a:extLst>
                  <a:ext uri="{FF2B5EF4-FFF2-40B4-BE49-F238E27FC236}">
                    <a16:creationId xmlns:a16="http://schemas.microsoft.com/office/drawing/2014/main" id="{0D11D97A-3AE7-44A1-898A-8ED883C9AFBE}"/>
                  </a:ext>
                </a:extLst>
              </p:cNvPr>
              <p:cNvPicPr>
                <a:picLocks noGrp="1" noRot="1" noChangeAspect="1" noMove="1" noResize="1" noEditPoints="1" noAdjustHandles="1" noChangeArrowheads="1" noChangeShapeType="1"/>
              </p:cNvPicPr>
              <p:nvPr/>
            </p:nvPicPr>
            <p:blipFill>
              <a:blip r:embed="rId12"/>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3116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48</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2420888"/>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5158079"/>
          </a:xfrm>
          <a:prstGeom prst="rect">
            <a:avLst/>
          </a:prstGeom>
          <a:noFill/>
          <a:ln w="9525">
            <a:noFill/>
          </a:ln>
        </p:spPr>
        <p:txBody>
          <a:bodyPr wrap="square">
            <a:spAutoFit/>
          </a:bodyPr>
          <a:lstStyle/>
          <a:p>
            <a:pPr>
              <a:lnSpc>
                <a:spcPct val="107000"/>
              </a:lnSpc>
              <a:spcAft>
                <a:spcPts val="800"/>
              </a:spcAft>
            </a:pPr>
            <a:r>
              <a:rPr lang="de-DE" sz="1400" b="1" u="sng" dirty="0">
                <a:solidFill>
                  <a:srgbClr val="000000"/>
                </a:solidFill>
                <a:ea typeface="Calibri" panose="020F0502020204030204" pitchFamily="34" charset="0"/>
              </a:rPr>
              <a:t>Realschule Oberding</a:t>
            </a:r>
            <a:r>
              <a:rPr lang="de-DE" sz="1400" dirty="0">
                <a:solidFill>
                  <a:srgbClr val="000000"/>
                </a:solidFill>
                <a:ea typeface="Calibri" panose="020F0502020204030204" pitchFamily="34" charset="0"/>
              </a:rPr>
              <a:t>: 	Beratungslehrkraft: Natalie Beham</a:t>
            </a: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Informationen zur Realschule Oberding:</a:t>
            </a:r>
            <a:endParaRPr lang="de-DE" sz="1600" dirty="0">
              <a:solidFill>
                <a:srgbClr val="000000"/>
              </a:solidFill>
              <a:effectLst/>
              <a:ea typeface="Times New Roman" panose="02020603050405020304" pitchFamily="18" charset="0"/>
            </a:endParaRPr>
          </a:p>
          <a:p>
            <a:pPr marL="270510"/>
            <a:r>
              <a:rPr lang="de-DE" sz="16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https://www.realschule-oberding.de/index.php/eltern/uebertritt</a:t>
            </a:r>
            <a:endParaRPr lang="de-DE" sz="1600" dirty="0">
              <a:solidFill>
                <a:srgbClr val="0070C0"/>
              </a:solidFill>
              <a:effectLst/>
              <a:ea typeface="Times New Roman" panose="02020603050405020304" pitchFamily="18" charset="0"/>
            </a:endParaRPr>
          </a:p>
          <a:p>
            <a:r>
              <a:rPr lang="de-DE" sz="1600" u="none" strike="noStrike"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Virtueller Infotag: </a:t>
            </a:r>
            <a:r>
              <a:rPr lang="de-DE" sz="1600" u="sng" dirty="0">
                <a:solidFill>
                  <a:srgbClr val="0070C0"/>
                </a:solidFill>
                <a:effectLst/>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https://www.youtube.com/watch?v=GpE6oR6Ebw4&amp;feature=emb_title</a:t>
            </a:r>
            <a:endParaRPr lang="de-DE" sz="1600" dirty="0">
              <a:solidFill>
                <a:srgbClr val="0070C0"/>
              </a:solidFill>
              <a:effectLst/>
              <a:ea typeface="Times New Roman" panose="02020603050405020304" pitchFamily="18" charset="0"/>
            </a:endParaRPr>
          </a:p>
          <a:p>
            <a:pPr marL="270510"/>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Video </a:t>
            </a:r>
            <a:r>
              <a:rPr lang="de-DE" sz="1600" dirty="0">
                <a:solidFill>
                  <a:srgbClr val="000000"/>
                </a:solidFill>
                <a:effectLst/>
                <a:ea typeface="Times New Roman" panose="02020603050405020304" pitchFamily="18" charset="0"/>
              </a:rPr>
              <a:t>mit Erläuterungen zum Ablauf der Anmeldung:</a:t>
            </a:r>
          </a:p>
          <a:p>
            <a:pPr marL="270510"/>
            <a:r>
              <a:rPr lang="de-DE" sz="1600" u="sng" dirty="0">
                <a:solidFill>
                  <a:srgbClr val="0070C0"/>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https://youtu.be/BVB0vAIaM8I</a:t>
            </a:r>
            <a:endParaRPr lang="de-DE" sz="1600" dirty="0">
              <a:solidFill>
                <a:srgbClr val="0070C0"/>
              </a:solidFill>
              <a:effectLst/>
              <a:ea typeface="Times New Roman" panose="02020603050405020304" pitchFamily="18" charset="0"/>
            </a:endParaRPr>
          </a:p>
          <a:p>
            <a:pPr marL="449580"/>
            <a:r>
              <a:rPr lang="de-DE" sz="1600" b="1" dirty="0">
                <a:solidFill>
                  <a:srgbClr val="000000"/>
                </a:solidFill>
                <a:effectLst/>
                <a:ea typeface="Times New Roman" panose="02020603050405020304" pitchFamily="18" charset="0"/>
              </a:rPr>
              <a:t> </a:t>
            </a:r>
            <a:endParaRPr lang="de-DE" sz="1600" dirty="0">
              <a:solidFill>
                <a:srgbClr val="000000"/>
              </a:solidFill>
              <a:effectLst/>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ea typeface="Times New Roman" panose="02020603050405020304" pitchFamily="18" charset="0"/>
              </a:rPr>
              <a:t>Online Fragestunde:</a:t>
            </a:r>
            <a:r>
              <a:rPr lang="de-DE" sz="1600" dirty="0">
                <a:solidFill>
                  <a:srgbClr val="000000"/>
                </a:solidFill>
                <a:effectLst/>
                <a:ea typeface="Times New Roman" panose="02020603050405020304" pitchFamily="18" charset="0"/>
              </a:rPr>
              <a:t> bezüglich der Anmeldung mit der Schulleitung</a:t>
            </a:r>
          </a:p>
          <a:p>
            <a:pPr marL="270510"/>
            <a:r>
              <a:rPr lang="de-DE" sz="1600" dirty="0">
                <a:solidFill>
                  <a:srgbClr val="000000"/>
                </a:solidFill>
                <a:effectLst/>
                <a:ea typeface="Times New Roman" panose="02020603050405020304" pitchFamily="18" charset="0"/>
              </a:rPr>
              <a:t> Donnerstag, 11.März 2021 von 17:00 - 18:00 Uhr, der Zugangslink folgt auf der   Homepage am 10. März 2021</a:t>
            </a:r>
          </a:p>
          <a:p>
            <a:r>
              <a:rPr lang="de-DE" sz="1600" dirty="0">
                <a:solidFill>
                  <a:srgbClr val="000000"/>
                </a:solidFill>
                <a:effectLst/>
                <a:ea typeface="Times New Roman" panose="02020603050405020304" pitchFamily="18" charset="0"/>
              </a:rPr>
              <a:t> </a:t>
            </a:r>
          </a:p>
          <a:p>
            <a:pPr marL="342900" lvl="0" indent="-342900">
              <a:buFont typeface="Wingdings" panose="05000000000000000000" pitchFamily="2" charset="2"/>
              <a:buChar char=""/>
            </a:pPr>
            <a:r>
              <a:rPr lang="de-DE" sz="1600" dirty="0">
                <a:solidFill>
                  <a:srgbClr val="000000"/>
                </a:solidFill>
                <a:effectLst/>
                <a:ea typeface="Times New Roman" panose="02020603050405020304" pitchFamily="18" charset="0"/>
              </a:rPr>
              <a:t>Telefonische Erreichbarkeit der Verwaltung: täglich zwischen 08:30 Uhr und 13:00 Uhr unter der Telefonnummer 08122 - 478743 </a:t>
            </a:r>
          </a:p>
          <a:p>
            <a:r>
              <a:rPr lang="de-DE" sz="1600" dirty="0">
                <a:solidFill>
                  <a:srgbClr val="000000"/>
                </a:solidFill>
                <a:effectLst/>
                <a:ea typeface="Times New Roman" panose="02020603050405020304" pitchFamily="18" charset="0"/>
              </a:rPr>
              <a:t> </a:t>
            </a:r>
          </a:p>
          <a:p>
            <a:pPr marL="270510"/>
            <a:r>
              <a:rPr lang="de-DE" sz="1600" b="1" dirty="0">
                <a:solidFill>
                  <a:srgbClr val="000000"/>
                </a:solidFill>
                <a:effectLst/>
                <a:ea typeface="Times New Roman" panose="02020603050405020304" pitchFamily="18" charset="0"/>
              </a:rPr>
              <a:t>Hinweis</a:t>
            </a:r>
            <a:r>
              <a:rPr lang="de-DE" sz="1600" dirty="0">
                <a:solidFill>
                  <a:srgbClr val="000000"/>
                </a:solidFill>
                <a:effectLst/>
                <a:ea typeface="Times New Roman" panose="02020603050405020304" pitchFamily="18" charset="0"/>
              </a:rPr>
              <a:t>: Ab 22.März 2021 werden auf der Homepage der Realschule Oberding alle erforderlichen Informationen sowie Unterlagen zur Anmeldung abrufbar sein.</a:t>
            </a:r>
          </a:p>
          <a:p>
            <a:pPr>
              <a:lnSpc>
                <a:spcPct val="107000"/>
              </a:lnSpc>
              <a:spcAft>
                <a:spcPts val="800"/>
              </a:spcAft>
            </a:pPr>
            <a:endParaRPr lang="de-DE" sz="1400" dirty="0">
              <a:solidFill>
                <a:srgbClr val="000000"/>
              </a:solidFill>
              <a:effectLst/>
              <a:ea typeface="Calibri" panose="020F0502020204030204" pitchFamily="34" charset="0"/>
            </a:endParaRPr>
          </a:p>
          <a:p>
            <a:pPr>
              <a:lnSpc>
                <a:spcPct val="107000"/>
              </a:lnSpc>
              <a:spcAft>
                <a:spcPts val="800"/>
              </a:spcAft>
            </a:pPr>
            <a:endParaRPr lang="de-DE" sz="1400" dirty="0">
              <a:solidFill>
                <a:srgbClr val="000000"/>
              </a:solidFill>
              <a:effectLst/>
              <a:ea typeface="Calibri" panose="020F0502020204030204" pitchFamily="34" charset="0"/>
            </a:endParaRPr>
          </a:p>
        </p:txBody>
      </p:sp>
      <p:sp>
        <p:nvSpPr>
          <p:cNvPr id="4" name="Textfeld 3">
            <a:hlinkClick r:id="rId7" action="ppaction://hlinksldjump"/>
            <a:extLst>
              <a:ext uri="{FF2B5EF4-FFF2-40B4-BE49-F238E27FC236}">
                <a16:creationId xmlns:a16="http://schemas.microsoft.com/office/drawing/2014/main" id="{CFBB2FF0-8020-4BF3-B324-FC1DE6C21AEB}"/>
              </a:ext>
            </a:extLst>
          </p:cNvPr>
          <p:cNvSpPr txBox="1"/>
          <p:nvPr/>
        </p:nvSpPr>
        <p:spPr>
          <a:xfrm>
            <a:off x="539552" y="5949280"/>
            <a:ext cx="4392488" cy="399501"/>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rgbClr val="0070C0"/>
                </a:solidFill>
              </a:rPr>
              <a:t>&gt; Weitere Realschulen im Landkreis Erding</a:t>
            </a: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DDEC514E-F916-4918-B47F-123181D55A02}"/>
                  </a:ext>
                </a:extLst>
              </p:cNvPr>
              <p:cNvGraphicFramePr>
                <a:graphicFrameLocks noChangeAspect="1"/>
              </p:cNvGraphicFramePr>
              <p:nvPr>
                <p:extLst>
                  <p:ext uri="{D42A27DB-BD31-4B8C-83A1-F6EECF244321}">
                    <p14:modId xmlns:p14="http://schemas.microsoft.com/office/powerpoint/2010/main" val="3747825574"/>
                  </p:ext>
                </p:extLst>
              </p:nvPr>
            </p:nvGraphicFramePr>
            <p:xfrm>
              <a:off x="7861982" y="5516237"/>
              <a:ext cx="1143000" cy="857250"/>
            </p:xfrm>
            <a:graphic>
              <a:graphicData uri="http://schemas.microsoft.com/office/powerpoint/2016/slidezoom">
                <pslz:sldZm>
                  <pslz:sldZmObj sldId="369" cId="1374960147">
                    <pslz:zmPr id="{F43AF7E3-374D-46F4-A9F7-7B125CAFB5DB}" returnToParent="0" transitionDur="1000">
                      <p166:blipFill xmlns:p166="http://schemas.microsoft.com/office/powerpoint/2016/6/main">
                        <a:blip r:embed="rId8"/>
                        <a:stretch>
                          <a:fillRect/>
                        </a:stretch>
                      </p166:blipFill>
                      <p166:spPr xmlns:p166="http://schemas.microsoft.com/office/powerpoint/2016/6/main">
                        <a:xfrm>
                          <a:off x="0" y="0"/>
                          <a:ext cx="1143000" cy="857250"/>
                        </a:xfrm>
                        <a:prstGeom prst="rect">
                          <a:avLst/>
                        </a:prstGeom>
                        <a:ln w="3175">
                          <a:solidFill>
                            <a:prstClr val="ltGray"/>
                          </a:solidFill>
                        </a:ln>
                      </p166:spPr>
                    </pslz:zmPr>
                  </pslz:sldZmObj>
                </pslz:sldZm>
              </a:graphicData>
            </a:graphic>
          </p:graphicFrame>
        </mc:Choice>
        <mc:Fallback xmlns="">
          <p:pic>
            <p:nvPicPr>
              <p:cNvPr id="7" name="Folienzoom 6">
                <a:hlinkClick r:id="rId9" action="ppaction://hlinksldjump"/>
                <a:extLst>
                  <a:ext uri="{FF2B5EF4-FFF2-40B4-BE49-F238E27FC236}">
                    <a16:creationId xmlns:a16="http://schemas.microsoft.com/office/drawing/2014/main" id="{DDEC514E-F916-4918-B47F-123181D55A02}"/>
                  </a:ext>
                </a:extLst>
              </p:cNvPr>
              <p:cNvPicPr>
                <a:picLocks noGrp="1" noRot="1" noChangeAspect="1" noMove="1" noResize="1" noEditPoints="1" noAdjustHandles="1" noChangeArrowheads="1" noChangeShapeType="1"/>
              </p:cNvPicPr>
              <p:nvPr/>
            </p:nvPicPr>
            <p:blipFill>
              <a:blip r:embed="rId10"/>
              <a:stretch>
                <a:fillRect/>
              </a:stretch>
            </p:blipFill>
            <p:spPr>
              <a:xfrm>
                <a:off x="7861982" y="5516237"/>
                <a:ext cx="1143000" cy="857250"/>
              </a:xfrm>
              <a:prstGeom prst="rect">
                <a:avLst/>
              </a:prstGeom>
              <a:ln w="3175">
                <a:solidFill>
                  <a:prstClr val="ltGray"/>
                </a:solidFill>
              </a:ln>
            </p:spPr>
          </p:pic>
        </mc:Fallback>
      </mc:AlternateContent>
    </p:spTree>
    <p:extLst>
      <p:ext uri="{BB962C8B-B14F-4D97-AF65-F5344CB8AC3E}">
        <p14:creationId xmlns:p14="http://schemas.microsoft.com/office/powerpoint/2010/main" val="245873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561088" cy="648000"/>
          </a:xfrm>
        </p:spPr>
        <p:txBody>
          <a:bodyPr/>
          <a:lstStyle/>
          <a:p>
            <a:r>
              <a:rPr lang="de-DE" sz="2800" dirty="0"/>
              <a:t>Kann man die 4. Klasse auch wiederholen?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4</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285598"/>
            <a:ext cx="7848872" cy="2585323"/>
          </a:xfrm>
          <a:prstGeom prst="rect">
            <a:avLst/>
          </a:prstGeom>
        </p:spPr>
        <p:txBody>
          <a:bodyPr wrap="square">
            <a:spAutoFit/>
          </a:bodyPr>
          <a:lstStyle/>
          <a:p>
            <a:r>
              <a:rPr lang="de-DE" dirty="0"/>
              <a:t>Nach §13 der </a:t>
            </a:r>
            <a:r>
              <a:rPr lang="de-DE" dirty="0" err="1"/>
              <a:t>GrSO</a:t>
            </a:r>
            <a:r>
              <a:rPr lang="de-DE" dirty="0"/>
              <a:t> (Grundschulordnung) soll das Vorrücken in den Jahrgangsstufen 3 und 4 „nur dann versagt  werden, wenn die Schülerin oder der Schüler in der Entwicklung oder in  den Leistungen erheblich unter dem altersgemäßen Stand der betreffenden  Jahrgangsstufe liegt und nicht erwartet werden kann, dass die Schülerin  oder der Schüler am Unterricht in der nächsten Jahrgangsstufe mit Erfolg  teilnehmen kann.“</a:t>
            </a:r>
            <a:br>
              <a:rPr lang="de-DE" dirty="0"/>
            </a:br>
            <a:r>
              <a:rPr lang="de-DE" dirty="0"/>
              <a:t>Nachdem in der Regel fast alle Schülerinnen und Schüler in der 5. Klasse (z.B. an der Mittelschule) am Unterricht erfolgreich teilnehmen können, wird hier eine Wiederholung nur in äußersten Ausnahmefällen gestattet.</a:t>
            </a:r>
            <a:endParaRPr lang="de-DE" sz="1600"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ECD46D50-1891-4ADF-8189-BE2105833B30}"/>
                  </a:ext>
                </a:extLst>
              </p:cNvPr>
              <p:cNvGraphicFramePr>
                <a:graphicFrameLocks noChangeAspect="1"/>
              </p:cNvGraphicFramePr>
              <p:nvPr>
                <p:extLst>
                  <p:ext uri="{D42A27DB-BD31-4B8C-83A1-F6EECF244321}">
                    <p14:modId xmlns:p14="http://schemas.microsoft.com/office/powerpoint/2010/main" val="2219152860"/>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ECD46D50-1891-4ADF-8189-BE2105833B30}"/>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70501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Realschulen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49</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22" y="3068960"/>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822410"/>
          </a:xfrm>
          <a:prstGeom prst="rect">
            <a:avLst/>
          </a:prstGeom>
          <a:noFill/>
          <a:ln w="9525">
            <a:noFill/>
          </a:ln>
        </p:spPr>
        <p:txBody>
          <a:bodyPr wrap="square">
            <a:spAutoFit/>
          </a:bodyPr>
          <a:lstStyle/>
          <a:p>
            <a:pPr>
              <a:lnSpc>
                <a:spcPct val="107000"/>
              </a:lnSpc>
              <a:spcAft>
                <a:spcPts val="800"/>
              </a:spcAft>
            </a:pPr>
            <a:r>
              <a:rPr lang="de-DE" sz="1400" b="1" u="sng" dirty="0">
                <a:solidFill>
                  <a:srgbClr val="000000"/>
                </a:solidFill>
                <a:ea typeface="Calibri" panose="020F0502020204030204" pitchFamily="34" charset="0"/>
              </a:rPr>
              <a:t>Realschule Taufkirchen</a:t>
            </a:r>
            <a:r>
              <a:rPr lang="de-DE" sz="1400" dirty="0">
                <a:solidFill>
                  <a:srgbClr val="000000"/>
                </a:solidFill>
                <a:ea typeface="Calibri" panose="020F0502020204030204" pitchFamily="34" charset="0"/>
              </a:rPr>
              <a:t>: 	Beratungslehrkraft: Marianne Weindl</a:t>
            </a:r>
          </a:p>
          <a:p>
            <a:pPr>
              <a:lnSpc>
                <a:spcPct val="107000"/>
              </a:lnSpc>
              <a:spcAft>
                <a:spcPts val="800"/>
              </a:spcAft>
            </a:pPr>
            <a:endParaRPr lang="de-DE" sz="1400" dirty="0">
              <a:solidFill>
                <a:srgbClr val="000000"/>
              </a:solidFill>
              <a:ea typeface="Calibri" panose="020F0502020204030204" pitchFamily="34" charset="0"/>
            </a:endParaRPr>
          </a:p>
          <a:p>
            <a:pPr marL="342900" lvl="0" indent="-342900">
              <a:lnSpc>
                <a:spcPct val="115000"/>
              </a:lnSpc>
              <a:buFont typeface="Wingdings" panose="05000000000000000000" pitchFamily="2" charset="2"/>
              <a:buChar char=""/>
            </a:pPr>
            <a:r>
              <a:rPr lang="de-DE" sz="1600" b="1" dirty="0">
                <a:solidFill>
                  <a:srgbClr val="000000"/>
                </a:solidFill>
                <a:effectLst/>
                <a:latin typeface="Arial" panose="020B0604020202020204" pitchFamily="34" charset="0"/>
                <a:ea typeface="Times New Roman" panose="02020603050405020304" pitchFamily="18" charset="0"/>
              </a:rPr>
              <a:t>Informationen</a:t>
            </a:r>
            <a:r>
              <a:rPr lang="de-DE" sz="1600" dirty="0">
                <a:solidFill>
                  <a:srgbClr val="000000"/>
                </a:solidFill>
                <a:effectLst/>
                <a:latin typeface="Arial" panose="020B0604020202020204" pitchFamily="34" charset="0"/>
                <a:ea typeface="Times New Roman" panose="02020603050405020304" pitchFamily="18" charset="0"/>
              </a:rPr>
              <a:t> zur Realschule Taufkirchen (Flyer):</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 http://www.rstaufkirchen.de/images/flyer/Flyer_uebertritt_fuer_SJ_2022</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dirty="0">
                <a:solidFill>
                  <a:srgbClr val="0070C0"/>
                </a:solidFill>
                <a:effectLst/>
                <a:latin typeface="Arial" panose="020B0604020202020204" pitchFamily="34" charset="0"/>
                <a:ea typeface="Times New Roman" panose="02020603050405020304" pitchFamily="18" charset="0"/>
              </a:rPr>
              <a:t> </a:t>
            </a:r>
            <a:endParaRPr lang="de-DE" sz="1600" dirty="0">
              <a:solidFill>
                <a:srgbClr val="0070C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latin typeface="Arial" panose="020B0604020202020204" pitchFamily="34" charset="0"/>
                <a:ea typeface="Times New Roman" panose="02020603050405020304" pitchFamily="18" charset="0"/>
              </a:rPr>
              <a:t>Voranmeldeformular:</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http://www.rstaufkirchen.de/images/formulare/Online_Anmeldeformular_4Jgst_21_22.pdf</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u="none" strike="noStrike" dirty="0">
                <a:solidFill>
                  <a:srgbClr val="000000"/>
                </a:solidFill>
                <a:effectLst/>
                <a:latin typeface="Arial" panose="020B0604020202020204" pitchFamily="34" charset="0"/>
                <a:ea typeface="Times New Roman" panose="02020603050405020304" pitchFamily="18" charset="0"/>
              </a:rPr>
              <a:t> </a:t>
            </a:r>
            <a:endParaRPr lang="de-DE" sz="16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de-DE" sz="1600" b="1" dirty="0">
                <a:solidFill>
                  <a:srgbClr val="000000"/>
                </a:solidFill>
                <a:effectLst/>
                <a:latin typeface="Arial" panose="020B0604020202020204" pitchFamily="34" charset="0"/>
                <a:ea typeface="Times New Roman" panose="02020603050405020304" pitchFamily="18" charset="0"/>
              </a:rPr>
              <a:t>Informationen</a:t>
            </a:r>
            <a:r>
              <a:rPr lang="de-DE" sz="1600" dirty="0">
                <a:solidFill>
                  <a:srgbClr val="000000"/>
                </a:solidFill>
                <a:effectLst/>
                <a:latin typeface="Arial" panose="020B0604020202020204" pitchFamily="34" charset="0"/>
                <a:ea typeface="Times New Roman" panose="02020603050405020304" pitchFamily="18" charset="0"/>
              </a:rPr>
              <a:t> zum </a:t>
            </a:r>
            <a:r>
              <a:rPr lang="de-DE" sz="1600" b="1" dirty="0">
                <a:solidFill>
                  <a:srgbClr val="000000"/>
                </a:solidFill>
                <a:effectLst/>
                <a:latin typeface="Arial" panose="020B0604020202020204" pitchFamily="34" charset="0"/>
                <a:ea typeface="Times New Roman" panose="02020603050405020304" pitchFamily="18" charset="0"/>
              </a:rPr>
              <a:t>Probeunterricht/ Anmeldung:</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http://www.rstaufkirchen.de/images/flyer/Flyer_Probeunterricht_2021</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dirty="0">
                <a:solidFill>
                  <a:srgbClr val="000000"/>
                </a:solidFill>
                <a:effectLst/>
                <a:latin typeface="Arial" panose="020B0604020202020204" pitchFamily="34" charset="0"/>
                <a:ea typeface="Times New Roman" panose="02020603050405020304" pitchFamily="18" charset="0"/>
              </a:rPr>
              <a:t> </a:t>
            </a:r>
            <a:endParaRPr lang="de-DE" sz="16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de-DE" sz="1600" dirty="0">
                <a:solidFill>
                  <a:srgbClr val="000000"/>
                </a:solidFill>
                <a:effectLst/>
                <a:latin typeface="Arial" panose="020B0604020202020204" pitchFamily="34" charset="0"/>
                <a:ea typeface="Times New Roman" panose="02020603050405020304" pitchFamily="18" charset="0"/>
              </a:rPr>
              <a:t>Weitere Flyer (Bläserklasse, offenes Ganztagesangebot):</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http://www.rstaufkirchen.de/index.php/navigieren/sich-informieren</a:t>
            </a:r>
            <a:endParaRPr lang="de-DE" sz="1600" dirty="0">
              <a:solidFill>
                <a:srgbClr val="0070C0"/>
              </a:solidFill>
              <a:effectLst/>
              <a:latin typeface="Times New Roman" panose="02020603050405020304" pitchFamily="18" charset="0"/>
              <a:ea typeface="Times New Roman" panose="02020603050405020304" pitchFamily="18" charset="0"/>
            </a:endParaRPr>
          </a:p>
          <a:p>
            <a:pPr marL="270510"/>
            <a:r>
              <a:rPr lang="de-DE" sz="1600" dirty="0">
                <a:solidFill>
                  <a:srgbClr val="000000"/>
                </a:solidFill>
                <a:effectLst/>
                <a:latin typeface="Arial" panose="020B0604020202020204" pitchFamily="34" charset="0"/>
                <a:ea typeface="Times New Roman" panose="02020603050405020304" pitchFamily="18" charset="0"/>
              </a:rPr>
              <a:t> </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dirty="0">
                <a:solidFill>
                  <a:srgbClr val="000000"/>
                </a:solidFill>
                <a:effectLst/>
                <a:latin typeface="Arial" panose="020B0604020202020204" pitchFamily="34" charset="0"/>
                <a:ea typeface="Times New Roman" panose="02020603050405020304" pitchFamily="18" charset="0"/>
              </a:rPr>
              <a:t>Die Formulare können Sie auf der Homepage der RS Taufkirchen herunterladen:</a:t>
            </a:r>
            <a:endParaRPr lang="de-DE" sz="1600" dirty="0">
              <a:solidFill>
                <a:srgbClr val="000000"/>
              </a:solidFill>
              <a:effectLst/>
              <a:latin typeface="Times New Roman" panose="02020603050405020304" pitchFamily="18" charset="0"/>
              <a:ea typeface="Times New Roman" panose="02020603050405020304" pitchFamily="18" charset="0"/>
            </a:endParaRPr>
          </a:p>
          <a:p>
            <a:pPr marL="270510"/>
            <a:r>
              <a:rPr lang="de-DE" sz="1600" u="sng" dirty="0">
                <a:solidFill>
                  <a:srgbClr val="0070C0"/>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http://www.rstaufkirchen.de/</a:t>
            </a:r>
            <a:endParaRPr lang="de-DE" sz="1600" dirty="0">
              <a:solidFill>
                <a:srgbClr val="0070C0"/>
              </a:solidFill>
              <a:effectLst/>
              <a:latin typeface="Times New Roman" panose="02020603050405020304" pitchFamily="18" charset="0"/>
              <a:ea typeface="Times New Roman" panose="02020603050405020304" pitchFamily="18" charset="0"/>
            </a:endParaRPr>
          </a:p>
          <a:p>
            <a:pPr>
              <a:lnSpc>
                <a:spcPct val="107000"/>
              </a:lnSpc>
              <a:spcAft>
                <a:spcPts val="800"/>
              </a:spcAft>
            </a:pPr>
            <a:endParaRPr lang="de-DE" sz="1600" dirty="0">
              <a:solidFill>
                <a:srgbClr val="000000"/>
              </a:solidFill>
              <a:effectLst/>
              <a:ea typeface="Calibri" panose="020F0502020204030204" pitchFamily="34" charset="0"/>
            </a:endParaRPr>
          </a:p>
          <a:p>
            <a:pPr>
              <a:lnSpc>
                <a:spcPct val="107000"/>
              </a:lnSpc>
              <a:spcAft>
                <a:spcPts val="800"/>
              </a:spcAft>
            </a:pPr>
            <a:endParaRPr lang="de-DE" sz="1400" dirty="0">
              <a:solidFill>
                <a:srgbClr val="000000"/>
              </a:solidFill>
              <a:effectLst/>
              <a:ea typeface="Calibri" panose="020F0502020204030204" pitchFamily="34" charset="0"/>
            </a:endParaRPr>
          </a:p>
        </p:txBody>
      </p:sp>
      <p:sp>
        <p:nvSpPr>
          <p:cNvPr id="9" name="Textfeld 8">
            <a:hlinkClick r:id="rId9" action="ppaction://hlinksldjump"/>
            <a:extLst>
              <a:ext uri="{FF2B5EF4-FFF2-40B4-BE49-F238E27FC236}">
                <a16:creationId xmlns:a16="http://schemas.microsoft.com/office/drawing/2014/main" id="{CD788294-E9EC-40D4-AA00-D2C7CBE25CB3}"/>
              </a:ext>
            </a:extLst>
          </p:cNvPr>
          <p:cNvSpPr txBox="1"/>
          <p:nvPr/>
        </p:nvSpPr>
        <p:spPr>
          <a:xfrm>
            <a:off x="500295" y="5901245"/>
            <a:ext cx="4104456" cy="369332"/>
          </a:xfrm>
          <a:prstGeom prst="rect">
            <a:avLst/>
          </a:prstGeom>
          <a:noFill/>
          <a:ln w="9525">
            <a:noFill/>
          </a:ln>
        </p:spPr>
        <p:txBody>
          <a:bodyPr wrap="square" lIns="75600" tIns="75600" rIns="75600" bIns="75600" rtlCol="0">
            <a:noAutofit/>
          </a:bodyPr>
          <a:lstStyle/>
          <a:p>
            <a:pPr>
              <a:spcBef>
                <a:spcPts val="336"/>
              </a:spcBef>
              <a:buClr>
                <a:schemeClr val="tx2"/>
              </a:buClr>
            </a:pPr>
            <a:r>
              <a:rPr lang="de-DE" b="1" dirty="0">
                <a:solidFill>
                  <a:srgbClr val="0070C0"/>
                </a:solidFill>
                <a:hlinkClick r:id="rId9" action="ppaction://hlinksldjump"/>
              </a:rPr>
              <a:t>&gt; zurück zu Fragen zur Realschule</a:t>
            </a:r>
            <a:endParaRPr lang="de-DE" b="1" dirty="0">
              <a:solidFill>
                <a:srgbClr val="0070C0"/>
              </a:solidFill>
            </a:endParaRPr>
          </a:p>
        </p:txBody>
      </p:sp>
      <p:sp>
        <p:nvSpPr>
          <p:cNvPr id="10" name="Rechteck 9">
            <a:extLst>
              <a:ext uri="{FF2B5EF4-FFF2-40B4-BE49-F238E27FC236}">
                <a16:creationId xmlns:a16="http://schemas.microsoft.com/office/drawing/2014/main" id="{16ED224E-D151-409D-9F12-A2EADA439484}"/>
              </a:ext>
            </a:extLst>
          </p:cNvPr>
          <p:cNvSpPr/>
          <p:nvPr/>
        </p:nvSpPr>
        <p:spPr>
          <a:xfrm>
            <a:off x="500295" y="539239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369991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F6686D-1B5F-4119-8394-BD1BC733397D}"/>
              </a:ext>
            </a:extLst>
          </p:cNvPr>
          <p:cNvSpPr>
            <a:spLocks noGrp="1"/>
          </p:cNvSpPr>
          <p:nvPr>
            <p:ph type="title"/>
          </p:nvPr>
        </p:nvSpPr>
        <p:spPr/>
        <p:txBody>
          <a:bodyPr/>
          <a:lstStyle/>
          <a:p>
            <a:r>
              <a:rPr lang="de-DE" dirty="0"/>
              <a:t>Fragen zum Gymnasium - Übersicht</a:t>
            </a:r>
          </a:p>
        </p:txBody>
      </p:sp>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2" name="Rechteck 1">
            <a:hlinkClick r:id="rId3" action="ppaction://hlinksldjump"/>
            <a:extLst>
              <a:ext uri="{FF2B5EF4-FFF2-40B4-BE49-F238E27FC236}">
                <a16:creationId xmlns:a16="http://schemas.microsoft.com/office/drawing/2014/main" id="{DB52EE48-0146-463D-AC25-F7C4B1230CBA}"/>
              </a:ext>
            </a:extLst>
          </p:cNvPr>
          <p:cNvSpPr/>
          <p:nvPr/>
        </p:nvSpPr>
        <p:spPr>
          <a:xfrm>
            <a:off x="428503" y="1040557"/>
            <a:ext cx="8461479" cy="812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Wie </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unterstützt</a:t>
            </a:r>
            <a:r>
              <a:rPr kumimoji="0" lang="de-DE" sz="2000" b="1" i="0" u="none" strike="noStrike" kern="1200" cap="none" spc="0" normalizeH="0" baseline="0" noProof="0" dirty="0">
                <a:ln>
                  <a:noFill/>
                </a:ln>
                <a:solidFill>
                  <a:schemeClr val="bg1">
                    <a:lumMod val="50000"/>
                  </a:schemeClr>
                </a:solidFill>
                <a:effectLst/>
                <a:uLnTx/>
                <a:uFillTx/>
                <a:latin typeface="Arial" panose="020B0604020202020204"/>
                <a:ea typeface="+mn-ea"/>
                <a:cs typeface="+mn-cs"/>
              </a:rPr>
              <a:t> das Gymnasium Schüler/innen der 5. Klasse?</a:t>
            </a:r>
          </a:p>
        </p:txBody>
      </p:sp>
      <p:sp>
        <p:nvSpPr>
          <p:cNvPr id="11" name="Rechteck 10">
            <a:hlinkClick r:id="rId4" action="ppaction://hlinksldjump"/>
            <a:extLst>
              <a:ext uri="{FF2B5EF4-FFF2-40B4-BE49-F238E27FC236}">
                <a16:creationId xmlns:a16="http://schemas.microsoft.com/office/drawing/2014/main" id="{B32D9E48-CED1-492C-A420-E44754915527}"/>
              </a:ext>
            </a:extLst>
          </p:cNvPr>
          <p:cNvSpPr/>
          <p:nvPr/>
        </p:nvSpPr>
        <p:spPr>
          <a:xfrm>
            <a:off x="428503" y="1951998"/>
            <a:ext cx="8461478" cy="81221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Welche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4" action="ppaction://hlinksldjump">
                  <a:extLst>
                    <a:ext uri="{A12FA001-AC4F-418D-AE19-62706E023703}">
                      <ahyp:hlinkClr xmlns:ahyp="http://schemas.microsoft.com/office/drawing/2018/hyperlinkcolor" val="tx"/>
                    </a:ext>
                  </a:extLst>
                </a:hlinkClick>
              </a:rPr>
              <a:t>Ziele</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 werden am Gymnasium verfolgt?</a:t>
            </a:r>
          </a:p>
        </p:txBody>
      </p:sp>
      <p:sp>
        <p:nvSpPr>
          <p:cNvPr id="12" name="Rechteck 11">
            <a:hlinkClick r:id="rId5" action="ppaction://hlinksldjump"/>
            <a:extLst>
              <a:ext uri="{FF2B5EF4-FFF2-40B4-BE49-F238E27FC236}">
                <a16:creationId xmlns:a16="http://schemas.microsoft.com/office/drawing/2014/main" id="{1AE29BA3-87E6-42B5-A3AA-F14B1EF8B471}"/>
              </a:ext>
            </a:extLst>
          </p:cNvPr>
          <p:cNvSpPr/>
          <p:nvPr/>
        </p:nvSpPr>
        <p:spPr>
          <a:xfrm>
            <a:off x="428503" y="2863439"/>
            <a:ext cx="8461478"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hlinkClick r:id="rId5" action="ppaction://hlinksldjump">
                  <a:extLst>
                    <a:ext uri="{A12FA001-AC4F-418D-AE19-62706E023703}">
                      <ahyp:hlinkClr xmlns:ahyp="http://schemas.microsoft.com/office/drawing/2018/hyperlinkcolor" val="tx"/>
                    </a:ext>
                  </a:extLst>
                </a:hlinkClick>
              </a:rPr>
              <a:t>erwartet</a:t>
            </a: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 das Gymnasium von seinen Schülern 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was dürfen Sie vom Gymnasium erwarten? </a:t>
            </a:r>
          </a:p>
        </p:txBody>
      </p:sp>
      <p:sp>
        <p:nvSpPr>
          <p:cNvPr id="13" name="Rechteck 12">
            <a:hlinkClick r:id="rId6" action="ppaction://hlinksldjump"/>
            <a:extLst>
              <a:ext uri="{FF2B5EF4-FFF2-40B4-BE49-F238E27FC236}">
                <a16:creationId xmlns:a16="http://schemas.microsoft.com/office/drawing/2014/main" id="{151CBEA3-ADE3-4A3C-A81E-F4C8F1C52AB9}"/>
              </a:ext>
            </a:extLst>
          </p:cNvPr>
          <p:cNvSpPr/>
          <p:nvPr/>
        </p:nvSpPr>
        <p:spPr>
          <a:xfrm>
            <a:off x="428503" y="3847491"/>
            <a:ext cx="8461478" cy="9144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hlinkClick r:id="rId6" action="ppaction://hlinksldjump">
                  <a:extLst>
                    <a:ext uri="{A12FA001-AC4F-418D-AE19-62706E023703}">
                      <ahyp:hlinkClr xmlns:ahyp="http://schemas.microsoft.com/office/drawing/2018/hyperlinkcolor" val="tx"/>
                    </a:ext>
                  </a:extLst>
                </a:hlinkClick>
              </a:rPr>
              <a:t>Welche Zweige und Ausbildungsrichtungen </a:t>
            </a: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gibt es 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tx2">
                    <a:lumMod val="75000"/>
                  </a:schemeClr>
                </a:solidFill>
                <a:effectLst/>
                <a:uLnTx/>
                <a:uFillTx/>
                <a:latin typeface="Arial" panose="020B0604020202020204"/>
                <a:ea typeface="+mn-ea"/>
                <a:cs typeface="+mn-cs"/>
              </a:rPr>
              <a:t>Gymnasium? &gt; Grafik</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4605" y="4820269"/>
            <a:ext cx="2446942" cy="1101869"/>
          </a:xfrm>
          <a:prstGeom prst="rect">
            <a:avLst/>
          </a:prstGeom>
        </p:spPr>
      </p:pic>
      <p:sp>
        <p:nvSpPr>
          <p:cNvPr id="16" name="Rechteck 15">
            <a:hlinkClick r:id="rId8" action="ppaction://hlinksldjump"/>
            <a:extLst>
              <a:ext uri="{FF2B5EF4-FFF2-40B4-BE49-F238E27FC236}">
                <a16:creationId xmlns:a16="http://schemas.microsoft.com/office/drawing/2014/main" id="{D73C92EC-52EA-4985-AC89-8C1BB5EE86F8}"/>
              </a:ext>
            </a:extLst>
          </p:cNvPr>
          <p:cNvSpPr/>
          <p:nvPr/>
        </p:nvSpPr>
        <p:spPr>
          <a:xfrm>
            <a:off x="428503" y="4831544"/>
            <a:ext cx="4960164" cy="685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Erklärung der Ausbildungsrichtungen</a:t>
            </a:r>
          </a:p>
        </p:txBody>
      </p:sp>
      <p:sp>
        <p:nvSpPr>
          <p:cNvPr id="10" name="Rechteck 9">
            <a:hlinkClick r:id="rId9" action="ppaction://hlinksldjump"/>
            <a:extLst>
              <a:ext uri="{FF2B5EF4-FFF2-40B4-BE49-F238E27FC236}">
                <a16:creationId xmlns:a16="http://schemas.microsoft.com/office/drawing/2014/main" id="{EBC2930D-7489-4AF0-88C4-3675BE4980EF}"/>
              </a:ext>
            </a:extLst>
          </p:cNvPr>
          <p:cNvSpPr/>
          <p:nvPr/>
        </p:nvSpPr>
        <p:spPr>
          <a:xfrm>
            <a:off x="428503" y="5614447"/>
            <a:ext cx="4960164" cy="812216"/>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rPr>
              <a:t>Gymnasien im </a:t>
            </a:r>
            <a:r>
              <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hlinkClick r:id="rId10" action="ppaction://hlinksldjump"/>
              </a:rPr>
              <a:t>Landkreis Erding</a:t>
            </a:r>
            <a:endParaRPr kumimoji="0" lang="de-DE" sz="2000" b="1" i="0" u="none" strike="noStrike" kern="1200" cap="none" spc="0" normalizeH="0" baseline="0" noProof="0" dirty="0">
              <a:ln>
                <a:noFill/>
              </a:ln>
              <a:solidFill>
                <a:schemeClr val="accent2">
                  <a:lumMod val="75000"/>
                </a:schemeClr>
              </a:solidFill>
              <a:effectLst/>
              <a:uLnTx/>
              <a:uFillTx/>
              <a:latin typeface="Arial" panose="020B0604020202020204"/>
              <a:ea typeface="+mn-ea"/>
              <a:cs typeface="+mn-cs"/>
            </a:endParaRPr>
          </a:p>
        </p:txBody>
      </p:sp>
      <p:sp>
        <p:nvSpPr>
          <p:cNvPr id="14" name="Rechteck 13">
            <a:extLst>
              <a:ext uri="{FF2B5EF4-FFF2-40B4-BE49-F238E27FC236}">
                <a16:creationId xmlns:a16="http://schemas.microsoft.com/office/drawing/2014/main" id="{87FB4519-ECF6-41BA-861A-38987EB4FE2B}"/>
              </a:ext>
            </a:extLst>
          </p:cNvPr>
          <p:cNvSpPr/>
          <p:nvPr/>
        </p:nvSpPr>
        <p:spPr>
          <a:xfrm>
            <a:off x="5356410" y="599205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1"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935605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Wie unterstützt das Gymnasium SchülerInnen der 5. Klasse?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51</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475" y="508518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7" name="Textfeld 6">
            <a:extLst>
              <a:ext uri="{FF2B5EF4-FFF2-40B4-BE49-F238E27FC236}">
                <a16:creationId xmlns:a16="http://schemas.microsoft.com/office/drawing/2014/main" id="{F5CE2B52-D36D-4164-99D8-BBBAF63507F9}"/>
              </a:ext>
            </a:extLst>
          </p:cNvPr>
          <p:cNvSpPr txBox="1"/>
          <p:nvPr/>
        </p:nvSpPr>
        <p:spPr>
          <a:xfrm>
            <a:off x="297206" y="997830"/>
            <a:ext cx="8389937" cy="4259371"/>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In der 5. und 6. Jahrgangsstufe haben die Kinder – mit Ausnahme von freiwillig gewähltem Wahlunterricht – keinen Nachmittagsunterricht. </a:t>
            </a:r>
          </a:p>
          <a:p>
            <a:pPr>
              <a:lnSpc>
                <a:spcPct val="107000"/>
              </a:lnSpc>
              <a:spcAft>
                <a:spcPts val="800"/>
              </a:spcAft>
            </a:pPr>
            <a:r>
              <a:rPr lang="de-DE" sz="1600" dirty="0">
                <a:effectLst/>
                <a:latin typeface="+mj-lt"/>
                <a:ea typeface="Calibri" panose="020F0502020204030204" pitchFamily="34" charset="0"/>
              </a:rPr>
              <a:t>Zusätzlich gibt es sogenannte Lotsenstunden, die ausschließlich für die Unterstützung der 5. Klassen eingesetzt werden  (Teamteaching, Unterstützung in den Kernfächern, Beratungsangebote für Schüler*innen und Eltern).</a:t>
            </a:r>
          </a:p>
          <a:p>
            <a:pPr>
              <a:lnSpc>
                <a:spcPct val="107000"/>
              </a:lnSpc>
              <a:spcAft>
                <a:spcPts val="800"/>
              </a:spcAft>
            </a:pPr>
            <a:r>
              <a:rPr lang="de-DE" sz="1600" dirty="0">
                <a:effectLst/>
                <a:latin typeface="+mj-lt"/>
                <a:ea typeface="Calibri" panose="020F0502020204030204" pitchFamily="34" charset="0"/>
              </a:rPr>
              <a:t>An zahlreichen Schulen gibt es ein Tutorensystem, bei dem ältere Schüler*innen den 5. Klässler*innen mit Rat und Tat zur Seite stehen. </a:t>
            </a:r>
          </a:p>
          <a:p>
            <a:pPr>
              <a:lnSpc>
                <a:spcPct val="107000"/>
              </a:lnSpc>
              <a:spcAft>
                <a:spcPts val="800"/>
              </a:spcAft>
            </a:pPr>
            <a:r>
              <a:rPr lang="de-DE" sz="1600" dirty="0">
                <a:effectLst/>
                <a:latin typeface="+mj-lt"/>
                <a:ea typeface="Calibri" panose="020F0502020204030204" pitchFamily="34" charset="0"/>
              </a:rPr>
              <a:t>In den ersten Wochen finden an den meisten Schulen Kennenlernstunden oder Kennenlerntage statt. </a:t>
            </a:r>
          </a:p>
          <a:p>
            <a:pPr>
              <a:lnSpc>
                <a:spcPct val="107000"/>
              </a:lnSpc>
              <a:spcAft>
                <a:spcPts val="800"/>
              </a:spcAft>
            </a:pPr>
            <a:r>
              <a:rPr lang="de-DE" sz="1600" dirty="0">
                <a:effectLst/>
                <a:latin typeface="+mj-lt"/>
                <a:ea typeface="Calibri" panose="020F0502020204030204" pitchFamily="34" charset="0"/>
              </a:rPr>
              <a:t>In verschiedenen Formen werden den Schüler*innen verschiedene Tipps und Hilfen zum Lernen am Gymnasium angeboten, vor allem in den neu hinzugekommenen Fächern (z.B. Lernmethoden, Schulaufgabenvorbereitung, Vokabeltraining).</a:t>
            </a:r>
          </a:p>
          <a:p>
            <a:r>
              <a:rPr lang="de-DE" sz="1600" dirty="0">
                <a:effectLst/>
                <a:latin typeface="+mj-lt"/>
                <a:ea typeface="Calibri" panose="020F0502020204030204" pitchFamily="34" charset="0"/>
              </a:rPr>
              <a:t>Im zweiten Halbjahr der 5. Jahrgangsstufe gibt es eine ausführliche Information zur Wahl der zweiten Fremdsprache für die anschließende 6. Klasse.</a:t>
            </a:r>
          </a:p>
        </p:txBody>
      </p:sp>
      <p:sp>
        <p:nvSpPr>
          <p:cNvPr id="4" name="Textfeld 3">
            <a:hlinkClick r:id="rId4" action="ppaction://hlinksldjump"/>
            <a:extLst>
              <a:ext uri="{FF2B5EF4-FFF2-40B4-BE49-F238E27FC236}">
                <a16:creationId xmlns:a16="http://schemas.microsoft.com/office/drawing/2014/main" id="{358CB207-CBDB-4B7D-9593-F5A48F64D99A}"/>
              </a:ext>
            </a:extLst>
          </p:cNvPr>
          <p:cNvSpPr txBox="1"/>
          <p:nvPr/>
        </p:nvSpPr>
        <p:spPr>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8" name="Rechteck 7">
            <a:extLst>
              <a:ext uri="{FF2B5EF4-FFF2-40B4-BE49-F238E27FC236}">
                <a16:creationId xmlns:a16="http://schemas.microsoft.com/office/drawing/2014/main" id="{A7D8E0C7-5A63-4347-A361-618C1BBAA994}"/>
              </a:ext>
            </a:extLst>
          </p:cNvPr>
          <p:cNvSpPr/>
          <p:nvPr/>
        </p:nvSpPr>
        <p:spPr>
          <a:xfrm>
            <a:off x="395288" y="5438055"/>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130037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Welche Ziele verfolgt das Gymnasium?</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52</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128" y="5280634"/>
            <a:ext cx="2260097" cy="1401640"/>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5"/>
            <a:ext cx="8389937" cy="3960440"/>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endParaRPr lang="de-DE" dirty="0">
              <a:solidFill>
                <a:srgbClr val="000000"/>
              </a:solidFill>
            </a:endParaRPr>
          </a:p>
        </p:txBody>
      </p:sp>
      <p:sp>
        <p:nvSpPr>
          <p:cNvPr id="8" name="Textfeld 7">
            <a:extLst>
              <a:ext uri="{FF2B5EF4-FFF2-40B4-BE49-F238E27FC236}">
                <a16:creationId xmlns:a16="http://schemas.microsoft.com/office/drawing/2014/main" id="{B462EF0A-6064-4787-8707-30EB4DF0377E}"/>
              </a:ext>
            </a:extLst>
          </p:cNvPr>
          <p:cNvSpPr txBox="1"/>
          <p:nvPr/>
        </p:nvSpPr>
        <p:spPr>
          <a:xfrm>
            <a:off x="358775" y="1046373"/>
            <a:ext cx="8310508" cy="4596451"/>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Bildung am Gymnasium ermöglicht über das Abitur den allgemeinen Zugang zu den Hochschulen. Das Gymnasium bereitet also bereits ab der 5. Jahrgangsstufe in kleinen Schritten inhaltlich und vor allem methodisch auf ein Studium vor. Deshalb steht an dieser Schulart eine vertiefte theoretische Allgemeinbildung im Vordergrund. Die Praxisorientierung ist geringer als an den anderen Schularten.  Der Fokus liegt zudem auf der für die Hochschule erforderliche wissenschaftliche Arbeitsweise. </a:t>
            </a:r>
          </a:p>
          <a:p>
            <a:pPr>
              <a:lnSpc>
                <a:spcPct val="107000"/>
              </a:lnSpc>
              <a:spcAft>
                <a:spcPts val="800"/>
              </a:spcAft>
            </a:pPr>
            <a:r>
              <a:rPr lang="de-DE" sz="1600" dirty="0">
                <a:effectLst/>
                <a:latin typeface="+mj-lt"/>
                <a:ea typeface="Calibri" panose="020F0502020204030204" pitchFamily="34" charset="0"/>
              </a:rPr>
              <a:t>In den höheren Jahrgangsstufen – wenn erste Abschlüsse in greifbarer Nähe sind – steht auch am Gymnasium zunehmend die Berufs- und Studienorientierung auf dem Stundenplan, um den Schülerinnen und Schülern Orientierung für ihren Lebensweg nach dem Schulabschluss zu geben. Sie nimmt aber keinen so großen zeitlichen Rahmen ein wie an der Mittel- oder Realschule.</a:t>
            </a:r>
          </a:p>
          <a:p>
            <a:pPr>
              <a:lnSpc>
                <a:spcPct val="107000"/>
              </a:lnSpc>
              <a:spcAft>
                <a:spcPts val="800"/>
              </a:spcAft>
            </a:pPr>
            <a:r>
              <a:rPr lang="de-DE" sz="1600" dirty="0">
                <a:effectLst/>
                <a:latin typeface="+mj-lt"/>
                <a:ea typeface="Calibri" panose="020F0502020204030204" pitchFamily="34" charset="0"/>
              </a:rPr>
              <a:t>Das Gymnasium ist die Schulart mit der längsten Ausbildungsdauer (G9). Das bedeutet auch, dass die Schüler/-innen hier in einem geschützten Rahmen die Möglichkeit haben, über mehrere Jahre ihre Neigungen und Begabungen zu entfalten sowie Interessen zu entwickeln (in der Regel auch breites Wahlunterrichtsangebot neben den Pflichtfächern). </a:t>
            </a:r>
          </a:p>
          <a:p>
            <a:pPr>
              <a:lnSpc>
                <a:spcPct val="107000"/>
              </a:lnSpc>
              <a:spcAft>
                <a:spcPts val="800"/>
              </a:spcAft>
            </a:pPr>
            <a:endParaRPr lang="de-DE" sz="1600" dirty="0">
              <a:effectLst/>
              <a:latin typeface="+mj-lt"/>
              <a:ea typeface="Calibri" panose="020F0502020204030204" pitchFamily="34" charset="0"/>
            </a:endParaRPr>
          </a:p>
        </p:txBody>
      </p:sp>
      <p:sp>
        <p:nvSpPr>
          <p:cNvPr id="9" name="Textfeld 8">
            <a:hlinkClick r:id="rId4" action="ppaction://hlinksldjump"/>
            <a:extLst>
              <a:ext uri="{FF2B5EF4-FFF2-40B4-BE49-F238E27FC236}">
                <a16:creationId xmlns:a16="http://schemas.microsoft.com/office/drawing/2014/main" id="{9B15F1B8-E7EF-4503-BDC2-92567EC717AB}"/>
              </a:ext>
            </a:extLst>
          </p:cNvPr>
          <p:cNvSpPr txBox="1"/>
          <p:nvPr/>
        </p:nvSpPr>
        <p:spPr>
          <a:xfrm>
            <a:off x="395288" y="5880126"/>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2636D416-2054-406B-B5C7-218F33DF583F}"/>
              </a:ext>
            </a:extLst>
          </p:cNvPr>
          <p:cNvSpPr/>
          <p:nvPr/>
        </p:nvSpPr>
        <p:spPr>
          <a:xfrm>
            <a:off x="395288" y="5438055"/>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415334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53</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408" y="961317"/>
            <a:ext cx="2823777" cy="1271559"/>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395288" y="1052513"/>
            <a:ext cx="8389937" cy="50403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sz="1800" dirty="0">
                <a:solidFill>
                  <a:srgbClr val="000000"/>
                </a:solidFill>
              </a:rPr>
              <a:t>breites theoretisches Interesse</a:t>
            </a:r>
          </a:p>
          <a:p>
            <a:pPr lvl="0"/>
            <a:r>
              <a:rPr lang="de-DE" sz="1800" dirty="0">
                <a:solidFill>
                  <a:srgbClr val="000000"/>
                </a:solidFill>
              </a:rPr>
              <a:t>hohes Lernvolumen</a:t>
            </a:r>
          </a:p>
          <a:p>
            <a:pPr lvl="0"/>
            <a:r>
              <a:rPr lang="de-DE" sz="1800" b="1" dirty="0">
                <a:solidFill>
                  <a:srgbClr val="000000"/>
                </a:solidFill>
              </a:rPr>
              <a:t>Fachlehrerprinzip</a:t>
            </a:r>
          </a:p>
          <a:p>
            <a:pPr lvl="0"/>
            <a:r>
              <a:rPr lang="de-DE" sz="1800" dirty="0">
                <a:solidFill>
                  <a:srgbClr val="000000"/>
                </a:solidFill>
              </a:rPr>
              <a:t>hohes Lerntempo mit individuellen Förderungsmöglichkeiten</a:t>
            </a:r>
          </a:p>
          <a:p>
            <a:pPr lvl="0"/>
            <a:r>
              <a:rPr lang="de-DE" sz="1800" dirty="0">
                <a:solidFill>
                  <a:srgbClr val="000000"/>
                </a:solidFill>
              </a:rPr>
              <a:t>zunehmend abstraktes Denken</a:t>
            </a:r>
          </a:p>
          <a:p>
            <a:pPr lvl="0"/>
            <a:r>
              <a:rPr lang="de-DE" sz="1800" dirty="0">
                <a:solidFill>
                  <a:srgbClr val="000000"/>
                </a:solidFill>
              </a:rPr>
              <a:t>zunehmend selbstständiges Lernen, Üben und Vertiefen</a:t>
            </a:r>
          </a:p>
          <a:p>
            <a:r>
              <a:rPr lang="de-DE" sz="1800" dirty="0">
                <a:solidFill>
                  <a:srgbClr val="000000"/>
                </a:solidFill>
              </a:rPr>
              <a:t>erhöhtes Niveau in der ersten Fremdsprache und Erlernen einer zweiten Fremdsprache</a:t>
            </a:r>
            <a:br>
              <a:rPr lang="de-DE" sz="1800" dirty="0"/>
            </a:br>
            <a:endParaRPr lang="de-DE" sz="1800" dirty="0"/>
          </a:p>
        </p:txBody>
      </p:sp>
      <p:sp>
        <p:nvSpPr>
          <p:cNvPr id="8" name="Textfeld 7">
            <a:extLst>
              <a:ext uri="{FF2B5EF4-FFF2-40B4-BE49-F238E27FC236}">
                <a16:creationId xmlns:a16="http://schemas.microsoft.com/office/drawing/2014/main" id="{CD12070E-6865-44B4-8A39-D6F3A20A6A57}"/>
              </a:ext>
            </a:extLst>
          </p:cNvPr>
          <p:cNvSpPr txBox="1"/>
          <p:nvPr/>
        </p:nvSpPr>
        <p:spPr>
          <a:xfrm>
            <a:off x="275328" y="4626441"/>
            <a:ext cx="8389937" cy="1390509"/>
          </a:xfrm>
          <a:prstGeom prst="rect">
            <a:avLst/>
          </a:prstGeom>
          <a:noFill/>
          <a:ln w="9525">
            <a:noFill/>
          </a:ln>
        </p:spPr>
        <p:txBody>
          <a:bodyPr wrap="square">
            <a:spAutoFit/>
          </a:bodyPr>
          <a:lstStyle/>
          <a:p>
            <a:pPr>
              <a:lnSpc>
                <a:spcPct val="107000"/>
              </a:lnSpc>
              <a:spcAft>
                <a:spcPts val="800"/>
              </a:spcAft>
            </a:pPr>
            <a:r>
              <a:rPr lang="de-DE" sz="1600" dirty="0">
                <a:effectLst/>
                <a:latin typeface="+mj-lt"/>
                <a:ea typeface="Calibri" panose="020F0502020204030204" pitchFamily="34" charset="0"/>
              </a:rPr>
              <a:t>Eine gute Voraussetzung für den Erfolg am Gymnasium ist ein breites theoretisches Interesse, denn der Anspruch an die Allgemeinbildung zeigt sich in einer Vielzahl überwiegend theoretisch orientierter Fächer, die in den neun Jahren an dieser Schule auf der Stundentafel stehen. Der Stoffumfang ist im Vergleich zu den anderen Schularten am höchsten.</a:t>
            </a:r>
          </a:p>
        </p:txBody>
      </p:sp>
      <p:sp>
        <p:nvSpPr>
          <p:cNvPr id="10" name="Titel 1">
            <a:extLst>
              <a:ext uri="{FF2B5EF4-FFF2-40B4-BE49-F238E27FC236}">
                <a16:creationId xmlns:a16="http://schemas.microsoft.com/office/drawing/2014/main" id="{E8F837BB-226E-4F6D-840E-1620569192BA}"/>
              </a:ext>
            </a:extLst>
          </p:cNvPr>
          <p:cNvSpPr>
            <a:spLocks noGrp="1"/>
          </p:cNvSpPr>
          <p:nvPr>
            <p:ph type="title"/>
          </p:nvPr>
        </p:nvSpPr>
        <p:spPr>
          <a:xfrm>
            <a:off x="395288" y="122754"/>
            <a:ext cx="6859481" cy="648000"/>
          </a:xfrm>
        </p:spPr>
        <p:txBody>
          <a:bodyPr/>
          <a:lstStyle/>
          <a:p>
            <a:r>
              <a:rPr lang="de-DE" dirty="0"/>
              <a:t>Was erwartet das Gymnasium von seinen SchülerInnen?</a:t>
            </a:r>
            <a:br>
              <a:rPr lang="de-DE" dirty="0"/>
            </a:br>
            <a:r>
              <a:rPr lang="de-DE" dirty="0"/>
              <a:t>Was dürfen Sie vom Gymnasium erwarten?</a:t>
            </a:r>
          </a:p>
        </p:txBody>
      </p:sp>
      <p:sp>
        <p:nvSpPr>
          <p:cNvPr id="9" name="Textfeld 8">
            <a:hlinkClick r:id="rId4" action="ppaction://hlinksldjump"/>
            <a:extLst>
              <a:ext uri="{FF2B5EF4-FFF2-40B4-BE49-F238E27FC236}">
                <a16:creationId xmlns:a16="http://schemas.microsoft.com/office/drawing/2014/main" id="{3F92F647-B5CD-444F-A5B7-29E784D5E22D}"/>
              </a:ext>
            </a:extLst>
          </p:cNvPr>
          <p:cNvSpPr txBox="1"/>
          <p:nvPr/>
        </p:nvSpPr>
        <p:spPr>
          <a:xfrm>
            <a:off x="406085" y="5941271"/>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4" action="ppaction://hlinksldjump"/>
              </a:rPr>
              <a:t>&gt; Zurück zu Fragen zum Gymnasium</a:t>
            </a:r>
            <a:endParaRPr lang="de-DE" dirty="0">
              <a:solidFill>
                <a:srgbClr val="0070C0"/>
              </a:solidFill>
            </a:endParaRPr>
          </a:p>
        </p:txBody>
      </p:sp>
      <p:sp>
        <p:nvSpPr>
          <p:cNvPr id="12" name="Rechteck 11">
            <a:extLst>
              <a:ext uri="{FF2B5EF4-FFF2-40B4-BE49-F238E27FC236}">
                <a16:creationId xmlns:a16="http://schemas.microsoft.com/office/drawing/2014/main" id="{62E3B080-0E3A-40C1-BAFD-73AC2BB5C62A}"/>
              </a:ext>
            </a:extLst>
          </p:cNvPr>
          <p:cNvSpPr/>
          <p:nvPr/>
        </p:nvSpPr>
        <p:spPr>
          <a:xfrm>
            <a:off x="4713661" y="601695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5"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637374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am Gymnasium</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54</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948" y="4455883"/>
            <a:ext cx="1037624" cy="1342077"/>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CF40BABC-C73C-1F44-BD28-366BAD22D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76" y="1203323"/>
            <a:ext cx="7201048" cy="4427311"/>
          </a:xfrm>
          <a:prstGeom prst="rect">
            <a:avLst/>
          </a:prstGeom>
        </p:spPr>
      </p:pic>
      <p:grpSp>
        <p:nvGrpSpPr>
          <p:cNvPr id="8" name="Gruppieren 7">
            <a:extLst>
              <a:ext uri="{FF2B5EF4-FFF2-40B4-BE49-F238E27FC236}">
                <a16:creationId xmlns:a16="http://schemas.microsoft.com/office/drawing/2014/main" id="{92661AAD-5956-478B-B932-13B346B754FA}"/>
              </a:ext>
            </a:extLst>
          </p:cNvPr>
          <p:cNvGrpSpPr/>
          <p:nvPr/>
        </p:nvGrpSpPr>
        <p:grpSpPr>
          <a:xfrm>
            <a:off x="7484824" y="1484784"/>
            <a:ext cx="1839704" cy="1486092"/>
            <a:chOff x="7484824" y="1412776"/>
            <a:chExt cx="1839704" cy="1486092"/>
          </a:xfrm>
        </p:grpSpPr>
        <p:sp>
          <p:nvSpPr>
            <p:cNvPr id="6" name="Rechteck 5">
              <a:extLst>
                <a:ext uri="{FF2B5EF4-FFF2-40B4-BE49-F238E27FC236}">
                  <a16:creationId xmlns:a16="http://schemas.microsoft.com/office/drawing/2014/main" id="{AC536C57-34E6-4615-8066-BA1A2C65524D}"/>
                </a:ext>
              </a:extLst>
            </p:cNvPr>
            <p:cNvSpPr/>
            <p:nvPr/>
          </p:nvSpPr>
          <p:spPr>
            <a:xfrm>
              <a:off x="7596336" y="1412776"/>
              <a:ext cx="1440160" cy="14401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endParaRPr lang="de-DE" sz="1400" b="1" dirty="0" err="1">
                <a:solidFill>
                  <a:schemeClr val="tx2"/>
                </a:solidFill>
              </a:endParaRPr>
            </a:p>
          </p:txBody>
        </p:sp>
        <p:sp>
          <p:nvSpPr>
            <p:cNvPr id="4" name="Textfeld 3">
              <a:hlinkClick r:id="rId5" action="ppaction://hlinksldjump"/>
              <a:extLst>
                <a:ext uri="{FF2B5EF4-FFF2-40B4-BE49-F238E27FC236}">
                  <a16:creationId xmlns:a16="http://schemas.microsoft.com/office/drawing/2014/main" id="{669A6AA7-0C78-43F7-99DE-45B6FD938052}"/>
                </a:ext>
              </a:extLst>
            </p:cNvPr>
            <p:cNvSpPr txBox="1"/>
            <p:nvPr/>
          </p:nvSpPr>
          <p:spPr>
            <a:xfrm>
              <a:off x="7484824" y="1556791"/>
              <a:ext cx="1839704" cy="1342077"/>
            </a:xfrm>
            <a:prstGeom prst="rect">
              <a:avLst/>
            </a:prstGeom>
            <a:noFill/>
            <a:ln w="9525">
              <a:noFill/>
            </a:ln>
          </p:spPr>
          <p:txBody>
            <a:bodyPr wrap="square" lIns="75600" tIns="75600" rIns="75600" bIns="75600" rtlCol="0">
              <a:noAutofit/>
            </a:bodyPr>
            <a:lstStyle/>
            <a:p>
              <a:pPr>
                <a:lnSpc>
                  <a:spcPct val="107000"/>
                </a:lnSpc>
                <a:spcAft>
                  <a:spcPts val="800"/>
                </a:spcAft>
              </a:pPr>
              <a:r>
                <a:rPr lang="de-DE" sz="1600" dirty="0">
                  <a:solidFill>
                    <a:srgbClr val="002060"/>
                  </a:solidFill>
                  <a:effectLst/>
                  <a:latin typeface="+mj-lt"/>
                  <a:ea typeface="Calibri" panose="020F0502020204030204" pitchFamily="34" charset="0"/>
                </a:rPr>
                <a:t>   </a:t>
              </a:r>
              <a:r>
                <a:rPr lang="de-DE" sz="1600" dirty="0">
                  <a:solidFill>
                    <a:srgbClr val="002060"/>
                  </a:solidFill>
                  <a:effectLst/>
                  <a:latin typeface="+mj-lt"/>
                  <a:ea typeface="Calibri" panose="020F0502020204030204" pitchFamily="34" charset="0"/>
                  <a:hlinkClick r:id="rId5" action="ppaction://hlinksldjump"/>
                </a:rPr>
                <a:t>Erläuterungen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a:solidFill>
                    <a:srgbClr val="002060"/>
                  </a:solidFill>
                  <a:effectLst/>
                  <a:latin typeface="+mj-lt"/>
                  <a:ea typeface="Calibri" panose="020F0502020204030204" pitchFamily="34" charset="0"/>
                  <a:hlinkClick r:id="rId5" action="ppaction://hlinksldjump"/>
                </a:rPr>
                <a:t>zu den </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err="1">
                  <a:solidFill>
                    <a:srgbClr val="002060"/>
                  </a:solidFill>
                  <a:effectLst/>
                  <a:latin typeface="+mj-lt"/>
                  <a:ea typeface="Calibri" panose="020F0502020204030204" pitchFamily="34" charset="0"/>
                  <a:hlinkClick r:id="rId5" action="ppaction://hlinksldjump"/>
                </a:rPr>
                <a:t>Ausbildungs</a:t>
              </a:r>
              <a:br>
                <a:rPr lang="de-DE" sz="1600" dirty="0">
                  <a:solidFill>
                    <a:srgbClr val="002060"/>
                  </a:solidFill>
                  <a:effectLst/>
                  <a:latin typeface="+mj-lt"/>
                  <a:ea typeface="Calibri" panose="020F0502020204030204" pitchFamily="34" charset="0"/>
                  <a:hlinkClick r:id="rId5" action="ppaction://hlinksldjump"/>
                </a:rPr>
              </a:br>
              <a:r>
                <a:rPr lang="de-DE" sz="1600" dirty="0">
                  <a:solidFill>
                    <a:srgbClr val="002060"/>
                  </a:solidFill>
                  <a:effectLst/>
                  <a:latin typeface="+mj-lt"/>
                  <a:ea typeface="Calibri" panose="020F0502020204030204" pitchFamily="34" charset="0"/>
                </a:rPr>
                <a:t>   </a:t>
              </a:r>
              <a:r>
                <a:rPr lang="de-DE" sz="1600" dirty="0" err="1">
                  <a:solidFill>
                    <a:srgbClr val="002060"/>
                  </a:solidFill>
                  <a:effectLst/>
                  <a:latin typeface="+mj-lt"/>
                  <a:ea typeface="Calibri" panose="020F0502020204030204" pitchFamily="34" charset="0"/>
                  <a:hlinkClick r:id="rId5" action="ppaction://hlinksldjump"/>
                </a:rPr>
                <a:t>richtungen</a:t>
              </a:r>
              <a:r>
                <a:rPr lang="de-DE" sz="1600" b="1" dirty="0">
                  <a:effectLst/>
                  <a:latin typeface="+mj-lt"/>
                  <a:ea typeface="Calibri" panose="020F0502020204030204" pitchFamily="34" charset="0"/>
                  <a:hlinkClick r:id="rId5" action="ppaction://hlinksldjump"/>
                </a:rPr>
                <a:t>:</a:t>
              </a:r>
              <a:endParaRPr lang="de-DE" sz="1600" b="1" dirty="0">
                <a:effectLst/>
                <a:latin typeface="+mj-lt"/>
                <a:ea typeface="Calibri" panose="020F0502020204030204" pitchFamily="34" charset="0"/>
              </a:endParaRPr>
            </a:p>
          </p:txBody>
        </p:sp>
      </p:grpSp>
      <p:sp>
        <p:nvSpPr>
          <p:cNvPr id="9" name="Textfeld 8">
            <a:hlinkClick r:id="rId6" action="ppaction://hlinksldjump"/>
            <a:extLst>
              <a:ext uri="{FF2B5EF4-FFF2-40B4-BE49-F238E27FC236}">
                <a16:creationId xmlns:a16="http://schemas.microsoft.com/office/drawing/2014/main" id="{11BE7CFE-CDFF-4A70-8685-D5056B4B783A}"/>
              </a:ext>
            </a:extLst>
          </p:cNvPr>
          <p:cNvSpPr txBox="1"/>
          <p:nvPr/>
        </p:nvSpPr>
        <p:spPr>
          <a:xfrm>
            <a:off x="414038" y="601695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3D956FF8-FCF9-4FA0-BB79-167E2251BBFA}"/>
              </a:ext>
            </a:extLst>
          </p:cNvPr>
          <p:cNvSpPr/>
          <p:nvPr/>
        </p:nvSpPr>
        <p:spPr>
          <a:xfrm>
            <a:off x="4713661" y="601695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625661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 am Gymnasium – genau Erläuterung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55</a:t>
            </a:fld>
            <a:endParaRPr lang="de-DE" dirty="0"/>
          </a:p>
        </p:txBody>
      </p:sp>
      <p:sp>
        <p:nvSpPr>
          <p:cNvPr id="8" name="Textfeld 7">
            <a:extLst>
              <a:ext uri="{FF2B5EF4-FFF2-40B4-BE49-F238E27FC236}">
                <a16:creationId xmlns:a16="http://schemas.microsoft.com/office/drawing/2014/main" id="{93605D0D-C7FF-4B49-97DD-F50B506BA3BA}"/>
              </a:ext>
            </a:extLst>
          </p:cNvPr>
          <p:cNvSpPr txBox="1"/>
          <p:nvPr/>
        </p:nvSpPr>
        <p:spPr>
          <a:xfrm>
            <a:off x="125761" y="1008715"/>
            <a:ext cx="6606480" cy="2150204"/>
          </a:xfrm>
          <a:prstGeom prst="rect">
            <a:avLst/>
          </a:prstGeom>
          <a:noFill/>
          <a:ln w="9525">
            <a:noFill/>
          </a:ln>
        </p:spPr>
        <p:txBody>
          <a:bodyPr wrap="square">
            <a:spAutoFit/>
          </a:bodyPr>
          <a:lstStyle/>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HG</a:t>
            </a:r>
            <a:r>
              <a:rPr lang="de-DE" sz="1400" dirty="0">
                <a:effectLst/>
                <a:latin typeface="+mj-lt"/>
                <a:ea typeface="Calibri" panose="020F0502020204030204" pitchFamily="34" charset="0"/>
              </a:rPr>
              <a:t>: Latein ist zwingend die erste oder zweite Fremdsprache; als dritte Fremdsprache kann in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u.a. Altgriechisch dazukommen.</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SG</a:t>
            </a:r>
            <a:r>
              <a:rPr lang="de-DE" sz="1400" dirty="0">
                <a:effectLst/>
                <a:latin typeface="+mj-lt"/>
                <a:ea typeface="Calibri" panose="020F0502020204030204" pitchFamily="34" charset="0"/>
              </a:rPr>
              <a:t>.: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wird eine dritte moderne Fremdsprache erlernt (unterschiedliche Möglichkeiten je nach Gymnasium – Informationen auf der Homepage bzw. am Infoabend des jeweiligen Gymnasiums).</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NTG</a:t>
            </a:r>
            <a:r>
              <a:rPr lang="de-DE" sz="1400" dirty="0">
                <a:effectLst/>
                <a:latin typeface="+mj-lt"/>
                <a:ea typeface="Calibri" panose="020F0502020204030204" pitchFamily="34" charset="0"/>
              </a:rPr>
              <a:t>: Die Profilfächer Chemie und Physik werden verstärkt unterrichtet; zusätzlich Informatik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9.</a:t>
            </a:r>
          </a:p>
          <a:p>
            <a:pPr marL="342900" lvl="0" indent="-342900">
              <a:lnSpc>
                <a:spcPct val="107000"/>
              </a:lnSpc>
              <a:buFont typeface="Calibri" panose="020F0502020204030204" pitchFamily="34" charset="0"/>
              <a:buChar char="-"/>
            </a:pPr>
            <a:r>
              <a:rPr lang="de-DE" sz="1400" b="1" dirty="0">
                <a:effectLst/>
                <a:latin typeface="+mj-lt"/>
                <a:ea typeface="Calibri" panose="020F0502020204030204" pitchFamily="34" charset="0"/>
              </a:rPr>
              <a:t>WWG</a:t>
            </a:r>
            <a:r>
              <a:rPr lang="de-DE" sz="1400" dirty="0">
                <a:effectLst/>
                <a:latin typeface="+mj-lt"/>
                <a:ea typeface="Calibri" panose="020F0502020204030204" pitchFamily="34" charset="0"/>
              </a:rPr>
              <a:t>: Ab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8 wird das Fach Wirtschaft unterrichtet und in </a:t>
            </a:r>
            <a:r>
              <a:rPr lang="de-DE" sz="1400" dirty="0" err="1">
                <a:effectLst/>
                <a:latin typeface="+mj-lt"/>
                <a:ea typeface="Calibri" panose="020F0502020204030204" pitchFamily="34" charset="0"/>
              </a:rPr>
              <a:t>Jgst</a:t>
            </a:r>
            <a:r>
              <a:rPr lang="de-DE" sz="1400" dirty="0">
                <a:effectLst/>
                <a:latin typeface="+mj-lt"/>
                <a:ea typeface="Calibri" panose="020F0502020204030204" pitchFamily="34" charset="0"/>
              </a:rPr>
              <a:t>. 9 setzt das Fach Wirtschaftsinformatik ein.</a:t>
            </a:r>
          </a:p>
        </p:txBody>
      </p:sp>
      <p:sp>
        <p:nvSpPr>
          <p:cNvPr id="7" name="Textfeld 6">
            <a:hlinkClick r:id="rId3" action="ppaction://hlinksldjump"/>
            <a:extLst>
              <a:ext uri="{FF2B5EF4-FFF2-40B4-BE49-F238E27FC236}">
                <a16:creationId xmlns:a16="http://schemas.microsoft.com/office/drawing/2014/main" id="{A3C0D57C-41B4-4F2E-B420-7588AF7A175E}"/>
              </a:ext>
            </a:extLst>
          </p:cNvPr>
          <p:cNvSpPr txBox="1"/>
          <p:nvPr/>
        </p:nvSpPr>
        <p:spPr>
          <a:xfrm>
            <a:off x="4446949" y="5981627"/>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3" action="ppaction://hlinksldjump"/>
              </a:rPr>
              <a:t>&gt; Zurück zu Fragen zum Gymnasium</a:t>
            </a:r>
            <a:endParaRPr lang="de-DE" dirty="0">
              <a:solidFill>
                <a:srgbClr val="0070C0"/>
              </a:solidFill>
            </a:endParaRPr>
          </a:p>
        </p:txBody>
      </p:sp>
      <p:sp>
        <p:nvSpPr>
          <p:cNvPr id="9" name="Rechteck 8">
            <a:extLst>
              <a:ext uri="{FF2B5EF4-FFF2-40B4-BE49-F238E27FC236}">
                <a16:creationId xmlns:a16="http://schemas.microsoft.com/office/drawing/2014/main" id="{1994894E-E0BD-40A2-8E90-1320D9DD1231}"/>
              </a:ext>
            </a:extLst>
          </p:cNvPr>
          <p:cNvSpPr/>
          <p:nvPr/>
        </p:nvSpPr>
        <p:spPr>
          <a:xfrm>
            <a:off x="433381" y="6012607"/>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4"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Rechteck 3">
            <a:extLst>
              <a:ext uri="{FF2B5EF4-FFF2-40B4-BE49-F238E27FC236}">
                <a16:creationId xmlns:a16="http://schemas.microsoft.com/office/drawing/2014/main" id="{CCB03EA3-717B-4A19-BD95-72412FEB50DE}"/>
              </a:ext>
            </a:extLst>
          </p:cNvPr>
          <p:cNvSpPr/>
          <p:nvPr/>
        </p:nvSpPr>
        <p:spPr>
          <a:xfrm>
            <a:off x="199101" y="4447482"/>
            <a:ext cx="8819139" cy="1547860"/>
          </a:xfrm>
          <a:prstGeom prst="rect">
            <a:avLst/>
          </a:prstGeom>
        </p:spPr>
        <p:txBody>
          <a:bodyPr wrap="square">
            <a:spAutoFit/>
          </a:bodyPr>
          <a:lstStyle/>
          <a:p>
            <a:pPr lvl="0">
              <a:lnSpc>
                <a:spcPct val="107000"/>
              </a:lnSpc>
              <a:spcAft>
                <a:spcPts val="800"/>
              </a:spcAft>
            </a:pPr>
            <a:r>
              <a:rPr lang="de-DE" sz="1400" b="1" dirty="0">
                <a:solidFill>
                  <a:srgbClr val="731A12"/>
                </a:solidFill>
                <a:ea typeface="Calibri" panose="020F0502020204030204" pitchFamily="34" charset="0"/>
              </a:rPr>
              <a:t>Zusammenfassung</a:t>
            </a:r>
            <a:r>
              <a:rPr lang="de-DE" sz="1400" dirty="0">
                <a:solidFill>
                  <a:srgbClr val="731A12"/>
                </a:solidFill>
                <a:ea typeface="Calibri" panose="020F0502020204030204" pitchFamily="34" charset="0"/>
              </a:rPr>
              <a:t>: Die verschiedenen Ausbildungsrichtungen haben zwar unterschiedliche Schwerpunkte, aber die wesentlichen Fächer für die Oberstufe werden in allen Ausbildungs-</a:t>
            </a:r>
            <a:r>
              <a:rPr lang="de-DE" sz="1400" dirty="0" err="1">
                <a:solidFill>
                  <a:srgbClr val="731A12"/>
                </a:solidFill>
                <a:ea typeface="Calibri" panose="020F0502020204030204" pitchFamily="34" charset="0"/>
              </a:rPr>
              <a:t>richtungsrichtungen</a:t>
            </a:r>
            <a:r>
              <a:rPr lang="de-DE" sz="1400" dirty="0">
                <a:solidFill>
                  <a:srgbClr val="731A12"/>
                </a:solidFill>
                <a:ea typeface="Calibri" panose="020F0502020204030204" pitchFamily="34" charset="0"/>
              </a:rPr>
              <a:t> unterrichtet, so dass in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mit der Wahl der Ausbildungsrichtung noch keine Vorentscheidung für die Fächerbelegung in der Kursphase der Oberstufe fällt.</a:t>
            </a:r>
          </a:p>
          <a:p>
            <a:pPr lvl="0"/>
            <a:r>
              <a:rPr lang="de-DE" sz="1400" dirty="0">
                <a:solidFill>
                  <a:srgbClr val="731A12"/>
                </a:solidFill>
                <a:ea typeface="Calibri" panose="020F0502020204030204" pitchFamily="34" charset="0"/>
              </a:rPr>
              <a:t>Welches Gymnasium welche Ausbildungsrichtungen anbietet, kann man auf der Homepage des jeweiligen Gymnasiums erfahren bzw. auf den Informationsabenden.</a:t>
            </a:r>
          </a:p>
        </p:txBody>
      </p:sp>
      <mc:AlternateContent xmlns:mc="http://schemas.openxmlformats.org/markup-compatibility/2006" xmlns:pslz="http://schemas.microsoft.com/office/powerpoint/2016/slidezoom">
        <mc:Choice Requires="pslz">
          <p:graphicFrame>
            <p:nvGraphicFramePr>
              <p:cNvPr id="10" name="Folienzoom 9">
                <a:extLst>
                  <a:ext uri="{FF2B5EF4-FFF2-40B4-BE49-F238E27FC236}">
                    <a16:creationId xmlns:a16="http://schemas.microsoft.com/office/drawing/2014/main" id="{9AEBC5F6-C444-40DF-9DAE-E9F10CB8B193}"/>
                  </a:ext>
                </a:extLst>
              </p:cNvPr>
              <p:cNvGraphicFramePr>
                <a:graphicFrameLocks noChangeAspect="1"/>
              </p:cNvGraphicFramePr>
              <p:nvPr>
                <p:extLst>
                  <p:ext uri="{D42A27DB-BD31-4B8C-83A1-F6EECF244321}">
                    <p14:modId xmlns:p14="http://schemas.microsoft.com/office/powerpoint/2010/main" val="656368496"/>
                  </p:ext>
                </p:extLst>
              </p:nvPr>
            </p:nvGraphicFramePr>
            <p:xfrm>
              <a:off x="6732240" y="1175719"/>
              <a:ext cx="2286000" cy="1714500"/>
            </p:xfrm>
            <a:graphic>
              <a:graphicData uri="http://schemas.microsoft.com/office/powerpoint/2016/slidezoom">
                <pslz:sldZm>
                  <pslz:sldZmObj sldId="319" cId="3625661670">
                    <pslz:zmPr id="{6711D14C-561B-4D21-883B-0A26C62DAB36}"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0" name="Folienzoom 9">
                <a:hlinkClick r:id="rId6" action="ppaction://hlinksldjump"/>
                <a:extLst>
                  <a:ext uri="{FF2B5EF4-FFF2-40B4-BE49-F238E27FC236}">
                    <a16:creationId xmlns:a16="http://schemas.microsoft.com/office/drawing/2014/main" id="{9AEBC5F6-C444-40DF-9DAE-E9F10CB8B193}"/>
                  </a:ext>
                </a:extLst>
              </p:cNvPr>
              <p:cNvPicPr>
                <a:picLocks noGrp="1" noRot="1" noChangeAspect="1" noMove="1" noResize="1" noEditPoints="1" noAdjustHandles="1" noChangeArrowheads="1" noChangeShapeType="1"/>
              </p:cNvPicPr>
              <p:nvPr/>
            </p:nvPicPr>
            <p:blipFill>
              <a:blip r:embed="rId7"/>
              <a:stretch>
                <a:fillRect/>
              </a:stretch>
            </p:blipFill>
            <p:spPr>
              <a:xfrm>
                <a:off x="6732240" y="1175719"/>
                <a:ext cx="2286000" cy="1714500"/>
              </a:xfrm>
              <a:prstGeom prst="rect">
                <a:avLst/>
              </a:prstGeom>
              <a:ln w="3175">
                <a:solidFill>
                  <a:prstClr val="ltGray"/>
                </a:solidFill>
              </a:ln>
            </p:spPr>
          </p:pic>
        </mc:Fallback>
      </mc:AlternateContent>
      <p:sp>
        <p:nvSpPr>
          <p:cNvPr id="11" name="Rechteck 10">
            <a:extLst>
              <a:ext uri="{FF2B5EF4-FFF2-40B4-BE49-F238E27FC236}">
                <a16:creationId xmlns:a16="http://schemas.microsoft.com/office/drawing/2014/main" id="{ABB07CD9-8980-4987-8F0E-DFD30E085DB5}"/>
              </a:ext>
            </a:extLst>
          </p:cNvPr>
          <p:cNvSpPr/>
          <p:nvPr/>
        </p:nvSpPr>
        <p:spPr>
          <a:xfrm>
            <a:off x="125761" y="3144899"/>
            <a:ext cx="8497900" cy="1228157"/>
          </a:xfrm>
          <a:prstGeom prst="rect">
            <a:avLst/>
          </a:prstGeom>
        </p:spPr>
        <p:txBody>
          <a:bodyPr wrap="square">
            <a:spAutoFit/>
          </a:bodyPr>
          <a:lstStyle/>
          <a:p>
            <a:pPr marL="342900" lvl="0" indent="-342900">
              <a:lnSpc>
                <a:spcPct val="107000"/>
              </a:lnSpc>
              <a:buFont typeface="Calibri" panose="020F0502020204030204" pitchFamily="34" charset="0"/>
              <a:buChar char="-"/>
            </a:pPr>
            <a:r>
              <a:rPr lang="de-DE" sz="1400" b="1" dirty="0">
                <a:solidFill>
                  <a:srgbClr val="731A12"/>
                </a:solidFill>
                <a:ea typeface="Calibri" panose="020F0502020204030204" pitchFamily="34" charset="0"/>
              </a:rPr>
              <a:t>SWG</a:t>
            </a:r>
            <a:r>
              <a:rPr lang="de-DE" sz="1400" dirty="0">
                <a:solidFill>
                  <a:srgbClr val="731A12"/>
                </a:solidFill>
                <a:ea typeface="Calibri" panose="020F0502020204030204" pitchFamily="34" charset="0"/>
              </a:rPr>
              <a:t>: Neben dem Fach „Politik und Gesellschaft“,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ist das Fach „sozialwissenschaftliche Grundbildung“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9, einschließlich das Ableisten eines Sozialpraktikums), profilbildend.</a:t>
            </a:r>
          </a:p>
          <a:p>
            <a:pPr marL="342900" lvl="0" indent="-342900">
              <a:lnSpc>
                <a:spcPct val="107000"/>
              </a:lnSpc>
              <a:spcAft>
                <a:spcPts val="800"/>
              </a:spcAft>
              <a:buFont typeface="Calibri" panose="020F0502020204030204" pitchFamily="34" charset="0"/>
              <a:buChar char="-"/>
            </a:pPr>
            <a:r>
              <a:rPr lang="de-DE" sz="1400" b="1" dirty="0" err="1">
                <a:solidFill>
                  <a:srgbClr val="731A12"/>
                </a:solidFill>
                <a:ea typeface="Calibri" panose="020F0502020204030204" pitchFamily="34" charset="0"/>
              </a:rPr>
              <a:t>MuG</a:t>
            </a:r>
            <a:r>
              <a:rPr lang="de-DE" sz="1400" dirty="0">
                <a:solidFill>
                  <a:srgbClr val="731A12"/>
                </a:solidFill>
                <a:ea typeface="Calibri" panose="020F0502020204030204" pitchFamily="34" charset="0"/>
              </a:rPr>
              <a:t>: Hier liegt der profilbildende Schwerpunkt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8 im musisch-künstlerischen Bereich. Die Entscheidung für diese Ausbildungsrichtung muss bereits bei der Anmeldung ans Gymnasium fallen, da im </a:t>
            </a:r>
            <a:r>
              <a:rPr lang="de-DE" sz="1400" dirty="0" err="1">
                <a:solidFill>
                  <a:srgbClr val="731A12"/>
                </a:solidFill>
                <a:ea typeface="Calibri" panose="020F0502020204030204" pitchFamily="34" charset="0"/>
              </a:rPr>
              <a:t>MuG</a:t>
            </a:r>
            <a:r>
              <a:rPr lang="de-DE" sz="1400" dirty="0">
                <a:solidFill>
                  <a:srgbClr val="731A12"/>
                </a:solidFill>
                <a:ea typeface="Calibri" panose="020F0502020204030204" pitchFamily="34" charset="0"/>
              </a:rPr>
              <a:t> bereits ab </a:t>
            </a:r>
            <a:r>
              <a:rPr lang="de-DE" sz="1400" dirty="0" err="1">
                <a:solidFill>
                  <a:srgbClr val="731A12"/>
                </a:solidFill>
                <a:ea typeface="Calibri" panose="020F0502020204030204" pitchFamily="34" charset="0"/>
              </a:rPr>
              <a:t>Jgst</a:t>
            </a:r>
            <a:r>
              <a:rPr lang="de-DE" sz="1400" dirty="0">
                <a:solidFill>
                  <a:srgbClr val="731A12"/>
                </a:solidFill>
                <a:ea typeface="Calibri" panose="020F0502020204030204" pitchFamily="34" charset="0"/>
              </a:rPr>
              <a:t>. 5 eine Stunde Instrumentalunterricht pro Woche unterrichtet wird</a:t>
            </a:r>
            <a:endParaRPr lang="de-DE" dirty="0"/>
          </a:p>
        </p:txBody>
      </p:sp>
    </p:spTree>
    <p:extLst>
      <p:ext uri="{BB962C8B-B14F-4D97-AF65-F5344CB8AC3E}">
        <p14:creationId xmlns:p14="http://schemas.microsoft.com/office/powerpoint/2010/main" val="2034601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858" y="1700808"/>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985788"/>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Korbinian Aigner Gymnasium, Erding</a:t>
            </a:r>
            <a:r>
              <a:rPr lang="de-DE" sz="1600" u="sng" dirty="0">
                <a:ea typeface="Calibri" panose="020F0502020204030204" pitchFamily="34" charset="0"/>
              </a:rPr>
              <a:t>: </a:t>
            </a:r>
          </a:p>
          <a:p>
            <a:pPr>
              <a:lnSpc>
                <a:spcPct val="107000"/>
              </a:lnSpc>
              <a:spcAft>
                <a:spcPts val="800"/>
              </a:spcAft>
            </a:pPr>
            <a:r>
              <a:rPr lang="de-DE" sz="1500" dirty="0">
                <a:ea typeface="Calibri" panose="020F0502020204030204" pitchFamily="34" charset="0"/>
              </a:rPr>
              <a:t>Sprachliche Ausbildungsrichtung,  Naturwissenschaftlich – technologische Ausrichtung, M</a:t>
            </a:r>
            <a:r>
              <a:rPr lang="de-DE" sz="1500" dirty="0">
                <a:effectLst/>
                <a:ea typeface="Calibri" panose="020F0502020204030204" pitchFamily="34" charset="0"/>
              </a:rPr>
              <a:t>usischer Zweig</a:t>
            </a:r>
          </a:p>
          <a:p>
            <a:pPr>
              <a:lnSpc>
                <a:spcPct val="107000"/>
              </a:lnSpc>
              <a:spcAft>
                <a:spcPts val="800"/>
              </a:spcAft>
            </a:pPr>
            <a:r>
              <a:rPr lang="de-DE" sz="1500" dirty="0">
                <a:ea typeface="Calibri" panose="020F0502020204030204" pitchFamily="34" charset="0"/>
              </a:rPr>
              <a:t>Beratungslehrkraft: Barbara Brunner, Tel. 08122 – 90994-0</a:t>
            </a:r>
          </a:p>
          <a:p>
            <a:pPr>
              <a:lnSpc>
                <a:spcPct val="107000"/>
              </a:lnSpc>
              <a:spcAft>
                <a:spcPts val="800"/>
              </a:spcAft>
            </a:pPr>
            <a:r>
              <a:rPr lang="de-DE" sz="1500" b="1" dirty="0">
                <a:effectLst/>
                <a:ea typeface="Times New Roman" panose="02020603050405020304" pitchFamily="18" charset="0"/>
              </a:rPr>
              <a:t>Informationen zum Übertritt</a:t>
            </a:r>
            <a:endParaRPr lang="de-DE" sz="1500" dirty="0">
              <a:effectLst/>
              <a:ea typeface="Times New Roman" panose="02020603050405020304" pitchFamily="18" charset="0"/>
            </a:endParaRPr>
          </a:p>
          <a:p>
            <a:pPr indent="449580"/>
            <a:r>
              <a:rPr lang="de-DE" sz="1500" u="sng" dirty="0">
                <a:solidFill>
                  <a:srgbClr val="0563C1"/>
                </a:solidFill>
                <a:effectLst/>
                <a:ea typeface="Times New Roman" panose="02020603050405020304" pitchFamily="18" charset="0"/>
                <a:hlinkClick r:id="rId4"/>
              </a:rPr>
              <a:t>https://kag-erding.de/unsere-schule/service/uebertritt-2021</a:t>
            </a:r>
            <a:endParaRPr lang="de-DE" sz="1500" dirty="0">
              <a:effectLst/>
              <a:ea typeface="Times New Roman" panose="02020603050405020304" pitchFamily="18" charset="0"/>
            </a:endParaRPr>
          </a:p>
          <a:p>
            <a:r>
              <a:rPr lang="de-DE" sz="1500" dirty="0">
                <a:effectLst/>
                <a:ea typeface="Times New Roman" panose="02020603050405020304" pitchFamily="18" charset="0"/>
              </a:rPr>
              <a:t>	</a:t>
            </a:r>
          </a:p>
          <a:p>
            <a:pPr marL="342900" lvl="0" indent="-342900">
              <a:buFont typeface="Wingdings" panose="05000000000000000000" pitchFamily="2" charset="2"/>
              <a:buChar char=""/>
            </a:pPr>
            <a:r>
              <a:rPr lang="de-DE" sz="1500" b="1" dirty="0">
                <a:effectLst/>
                <a:ea typeface="Times New Roman" panose="02020603050405020304" pitchFamily="18" charset="0"/>
              </a:rPr>
              <a:t>18. März 2021 von 17:00 – 18:00 Uhr</a:t>
            </a:r>
            <a:r>
              <a:rPr lang="de-DE" sz="1500" dirty="0">
                <a:effectLst/>
                <a:ea typeface="Times New Roman" panose="02020603050405020304" pitchFamily="18" charset="0"/>
              </a:rPr>
              <a:t>: Virtueller Tag der offenen Tür </a:t>
            </a:r>
          </a:p>
          <a:p>
            <a:pPr marL="342900" lvl="0" indent="-342900">
              <a:buFont typeface="Wingdings" panose="05000000000000000000" pitchFamily="2" charset="2"/>
              <a:buChar char=""/>
            </a:pPr>
            <a:r>
              <a:rPr lang="de-DE" sz="1500" b="1" dirty="0">
                <a:effectLst/>
                <a:ea typeface="Times New Roman" panose="02020603050405020304" pitchFamily="18" charset="0"/>
              </a:rPr>
              <a:t>24. März 2021 ab 19:00 Uhr: </a:t>
            </a:r>
            <a:r>
              <a:rPr lang="de-DE" sz="1500" dirty="0">
                <a:effectLst/>
                <a:ea typeface="Times New Roman" panose="02020603050405020304" pitchFamily="18" charset="0"/>
              </a:rPr>
              <a:t>Informationsabend (offener Austausch mit Mitgliedern der Schulfamilie)</a:t>
            </a:r>
          </a:p>
          <a:p>
            <a:pPr marL="450215"/>
            <a:r>
              <a:rPr lang="de-DE" sz="1500" dirty="0">
                <a:solidFill>
                  <a:srgbClr val="3E4244"/>
                </a:solidFill>
                <a:effectLst/>
                <a:ea typeface="Times New Roman" panose="02020603050405020304" pitchFamily="18" charset="0"/>
              </a:rPr>
              <a:t>Sofern es das Infektionsgeschehen zulässt, besteht am 23. und 28. April 2021 die Möglichkeit, nach Voranmeldung an einer Schulhausführung in Kleingruppen teilzunehmen. Die Informationen zur Anmeldung finden Sie rechtzeitig auf der Homepage.</a:t>
            </a:r>
            <a:endParaRPr lang="de-DE" sz="1500" dirty="0">
              <a:effectLst/>
              <a:ea typeface="Times New Roman" panose="02020603050405020304" pitchFamily="18" charset="0"/>
            </a:endParaRPr>
          </a:p>
          <a:p>
            <a:pPr marL="450215"/>
            <a:r>
              <a:rPr lang="de-DE" sz="1500" dirty="0">
                <a:effectLst/>
                <a:ea typeface="Times New Roman" panose="02020603050405020304" pitchFamily="18" charset="0"/>
              </a:rPr>
              <a:t>Vorab besteht die Möglichkeit, die Schule im Zuge eines </a:t>
            </a:r>
            <a:r>
              <a:rPr lang="de-DE" sz="1500" u="sng" dirty="0">
                <a:solidFill>
                  <a:srgbClr val="3482CB"/>
                </a:solidFill>
                <a:effectLst/>
                <a:ea typeface="Times New Roman" panose="02020603050405020304" pitchFamily="18" charset="0"/>
                <a:hlinkClick r:id="rId5"/>
              </a:rPr>
              <a:t>virtuellen Rundgangs</a:t>
            </a:r>
            <a:r>
              <a:rPr lang="de-DE" sz="1500" dirty="0">
                <a:effectLst/>
                <a:ea typeface="Times New Roman" panose="02020603050405020304" pitchFamily="18" charset="0"/>
              </a:rPr>
              <a:t> zu erkunden. Von Lehrkräften und Schüler*innen gestaltete </a:t>
            </a:r>
            <a:r>
              <a:rPr lang="de-DE" sz="1500" u="sng" dirty="0">
                <a:solidFill>
                  <a:srgbClr val="3482CB"/>
                </a:solidFill>
                <a:effectLst/>
                <a:ea typeface="Times New Roman" panose="02020603050405020304" pitchFamily="18" charset="0"/>
                <a:hlinkClick r:id="rId6"/>
              </a:rPr>
              <a:t>Kurzvideos </a:t>
            </a:r>
            <a:r>
              <a:rPr lang="de-DE" sz="1500" dirty="0">
                <a:effectLst/>
                <a:ea typeface="Times New Roman" panose="02020603050405020304" pitchFamily="18" charset="0"/>
              </a:rPr>
              <a:t>geben einen abwechslungsreichen Eindruck davon, was an der Schule alles geboten ist.</a:t>
            </a:r>
            <a:br>
              <a:rPr lang="de-DE" sz="1500" dirty="0">
                <a:effectLst/>
                <a:ea typeface="Times New Roman" panose="02020603050405020304" pitchFamily="18" charset="0"/>
              </a:rPr>
            </a:br>
            <a:endParaRPr lang="de-DE" sz="1500" dirty="0">
              <a:effectLst/>
              <a:ea typeface="Times New Roman" panose="02020603050405020304" pitchFamily="18" charset="0"/>
            </a:endParaRPr>
          </a:p>
          <a:p>
            <a:pPr marL="342900" lvl="0" indent="-342900">
              <a:buFont typeface="Wingdings" panose="05000000000000000000" pitchFamily="2" charset="2"/>
              <a:buChar char=""/>
            </a:pPr>
            <a:r>
              <a:rPr lang="de-DE" sz="1500" dirty="0">
                <a:effectLst/>
                <a:ea typeface="Times New Roman" panose="02020603050405020304" pitchFamily="18" charset="0"/>
              </a:rPr>
              <a:t>Möglichkeit zur Online – Anmeldung und weitere Anmeldetermine auf der Homepage</a:t>
            </a:r>
          </a:p>
          <a:p>
            <a:pPr marL="457200"/>
            <a:r>
              <a:rPr lang="de-DE" sz="1500" u="sng" dirty="0">
                <a:solidFill>
                  <a:srgbClr val="0563C1"/>
                </a:solidFill>
                <a:effectLst/>
                <a:ea typeface="Times New Roman" panose="02020603050405020304" pitchFamily="18" charset="0"/>
                <a:hlinkClick r:id="rId7"/>
              </a:rPr>
              <a:t>https://kagerd.eltern-portal.org/anmeldung</a:t>
            </a:r>
            <a:endParaRPr lang="de-DE" sz="1500" dirty="0">
              <a:effectLst/>
              <a:ea typeface="Times New Roman" panose="02020603050405020304" pitchFamily="18" charset="0"/>
            </a:endParaRPr>
          </a:p>
        </p:txBody>
      </p:sp>
      <p:sp>
        <p:nvSpPr>
          <p:cNvPr id="4" name="Textfeld 3">
            <a:extLst>
              <a:ext uri="{FF2B5EF4-FFF2-40B4-BE49-F238E27FC236}">
                <a16:creationId xmlns:a16="http://schemas.microsoft.com/office/drawing/2014/main" id="{4074B89E-0133-4D4E-91C1-E78840244845}"/>
              </a:ext>
            </a:extLst>
          </p:cNvPr>
          <p:cNvSpPr txBox="1"/>
          <p:nvPr/>
        </p:nvSpPr>
        <p:spPr>
          <a:xfrm>
            <a:off x="585870" y="6100314"/>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&gt;Weitere </a:t>
            </a:r>
            <a:r>
              <a:rPr lang="de-DE" sz="1400" dirty="0">
                <a:solidFill>
                  <a:schemeClr val="tx2"/>
                </a:solidFill>
                <a:hlinkClick r:id="rId8" action="ppaction://hlinksldjump"/>
              </a:rPr>
              <a:t>Gymnasien</a:t>
            </a:r>
            <a:r>
              <a:rPr lang="de-DE" sz="1400" dirty="0">
                <a:solidFill>
                  <a:schemeClr val="tx2"/>
                </a:solidFill>
              </a:rPr>
              <a:t> Landkreis Erding</a:t>
            </a:r>
          </a:p>
        </p:txBody>
      </p:sp>
      <p:sp>
        <p:nvSpPr>
          <p:cNvPr id="9" name="Textfeld 8">
            <a:hlinkClick r:id="rId9" action="ppaction://hlinksldjump"/>
            <a:extLst>
              <a:ext uri="{FF2B5EF4-FFF2-40B4-BE49-F238E27FC236}">
                <a16:creationId xmlns:a16="http://schemas.microsoft.com/office/drawing/2014/main" id="{EB9B969D-6135-4E66-8ACE-093955B018BF}"/>
              </a:ext>
            </a:extLst>
          </p:cNvPr>
          <p:cNvSpPr txBox="1"/>
          <p:nvPr/>
        </p:nvSpPr>
        <p:spPr>
          <a:xfrm>
            <a:off x="4570719" y="608611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9"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2860E34F-DCE8-40BC-8BD0-989F28E961DD}"/>
              </a:ext>
            </a:extLst>
          </p:cNvPr>
          <p:cNvSpPr/>
          <p:nvPr/>
        </p:nvSpPr>
        <p:spPr>
          <a:xfrm>
            <a:off x="4570719" y="5644039"/>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10"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645960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57</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580" y="1844824"/>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4752135"/>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Anne Frank Gymnasium Erding, Erding</a:t>
            </a:r>
            <a:r>
              <a:rPr lang="de-DE" sz="1600" u="sng" dirty="0">
                <a:ea typeface="Calibri" panose="020F0502020204030204" pitchFamily="34" charset="0"/>
              </a:rPr>
              <a:t>: </a:t>
            </a:r>
          </a:p>
          <a:p>
            <a:pPr>
              <a:lnSpc>
                <a:spcPct val="107000"/>
              </a:lnSpc>
              <a:spcAft>
                <a:spcPts val="800"/>
              </a:spcAft>
            </a:pPr>
            <a:r>
              <a:rPr lang="de-DE" sz="1500" dirty="0">
                <a:ea typeface="Calibri" panose="020F0502020204030204" pitchFamily="34" charset="0"/>
              </a:rPr>
              <a:t>Sprachliche Ausbildungsrichtung,  Naturwissenschaftlich – technologische Ausrichtung</a:t>
            </a:r>
          </a:p>
          <a:p>
            <a:pPr>
              <a:lnSpc>
                <a:spcPct val="107000"/>
              </a:lnSpc>
              <a:spcAft>
                <a:spcPts val="800"/>
              </a:spcAft>
            </a:pPr>
            <a:r>
              <a:rPr lang="de-DE" sz="1500" dirty="0">
                <a:ea typeface="Calibri" panose="020F0502020204030204" pitchFamily="34" charset="0"/>
              </a:rPr>
              <a:t>Beratungslehrkraft: Ivonne Brosow</a:t>
            </a:r>
          </a:p>
          <a:p>
            <a:pPr>
              <a:lnSpc>
                <a:spcPct val="107000"/>
              </a:lnSpc>
              <a:spcAft>
                <a:spcPts val="800"/>
              </a:spcAft>
            </a:pPr>
            <a:endParaRPr lang="de-DE" sz="1500" dirty="0">
              <a:ea typeface="Calibri" panose="020F0502020204030204" pitchFamily="34" charset="0"/>
            </a:endParaRPr>
          </a:p>
          <a:p>
            <a:pPr>
              <a:lnSpc>
                <a:spcPct val="107000"/>
              </a:lnSpc>
              <a:spcAft>
                <a:spcPts val="800"/>
              </a:spcAft>
            </a:pPr>
            <a:r>
              <a:rPr lang="de-DE" sz="1500" b="1" dirty="0">
                <a:effectLst/>
                <a:ea typeface="Times New Roman" panose="02020603050405020304" pitchFamily="18" charset="0"/>
              </a:rPr>
              <a:t>Informationen zum Übertritt:</a:t>
            </a:r>
          </a:p>
          <a:p>
            <a:pPr>
              <a:lnSpc>
                <a:spcPct val="107000"/>
              </a:lnSpc>
              <a:spcAft>
                <a:spcPts val="800"/>
              </a:spcAft>
            </a:pPr>
            <a:r>
              <a:rPr lang="de-DE" sz="1500" b="1" dirty="0">
                <a:ea typeface="Times New Roman" panose="02020603050405020304" pitchFamily="18" charset="0"/>
                <a:hlinkClick r:id="rId4"/>
              </a:rPr>
              <a:t>https://www.afg-erding.de/index.php/uebertritt.html</a:t>
            </a:r>
            <a:endParaRPr lang="de-DE" sz="1500" b="1" dirty="0">
              <a:ea typeface="Times New Roman" panose="02020603050405020304" pitchFamily="18" charset="0"/>
            </a:endParaRPr>
          </a:p>
          <a:p>
            <a:pPr>
              <a:lnSpc>
                <a:spcPct val="107000"/>
              </a:lnSpc>
              <a:spcAft>
                <a:spcPts val="800"/>
              </a:spcAft>
            </a:pPr>
            <a:r>
              <a:rPr lang="de-DE" sz="1500" dirty="0">
                <a:ea typeface="Times New Roman" panose="02020603050405020304" pitchFamily="18" charset="0"/>
                <a:sym typeface="Wingdings" panose="05000000000000000000" pitchFamily="2" charset="2"/>
              </a:rPr>
              <a:t> m</a:t>
            </a:r>
            <a:r>
              <a:rPr lang="de-DE" sz="1500" dirty="0">
                <a:ea typeface="Times New Roman" panose="02020603050405020304" pitchFamily="18" charset="0"/>
              </a:rPr>
              <a:t>it einer Präsentation für den Infoabend im Mai</a:t>
            </a:r>
          </a:p>
          <a:p>
            <a:pPr>
              <a:lnSpc>
                <a:spcPct val="107000"/>
              </a:lnSpc>
              <a:spcAft>
                <a:spcPts val="800"/>
              </a:spcAft>
            </a:pPr>
            <a:r>
              <a:rPr lang="de-DE" sz="1500" dirty="0">
                <a:effectLst/>
                <a:ea typeface="Times New Roman" panose="02020603050405020304" pitchFamily="18" charset="0"/>
                <a:hlinkClick r:id="rId5"/>
              </a:rPr>
              <a:t>https://www.afg-erding.de/index.php/schullaufbahnberatung.html</a:t>
            </a:r>
            <a:endParaRPr lang="de-DE" sz="1500" dirty="0">
              <a:effectLst/>
              <a:ea typeface="Times New Roman" panose="02020603050405020304" pitchFamily="18" charset="0"/>
            </a:endParaRPr>
          </a:p>
          <a:p>
            <a:r>
              <a:rPr lang="de-DE" sz="1500" dirty="0">
                <a:effectLst/>
                <a:ea typeface="Times New Roman" panose="02020603050405020304" pitchFamily="18" charset="0"/>
              </a:rPr>
              <a:t>	</a:t>
            </a:r>
          </a:p>
          <a:p>
            <a:pPr marL="342900" lvl="0" indent="-342900">
              <a:buFont typeface="Wingdings" panose="05000000000000000000" pitchFamily="2" charset="2"/>
              <a:buChar char=""/>
            </a:pPr>
            <a:r>
              <a:rPr lang="de-DE" sz="1500" b="1" dirty="0">
                <a:effectLst/>
                <a:ea typeface="Times New Roman" panose="02020603050405020304" pitchFamily="18" charset="0"/>
              </a:rPr>
              <a:t>03. Mai 2021 von 15:00 – 18:30 Uhr</a:t>
            </a:r>
            <a:r>
              <a:rPr lang="de-DE" sz="1500" dirty="0">
                <a:effectLst/>
                <a:ea typeface="Times New Roman" panose="02020603050405020304" pitchFamily="18" charset="0"/>
              </a:rPr>
              <a:t>: Tag der offenen Tür</a:t>
            </a:r>
          </a:p>
          <a:p>
            <a:pPr marL="342900" lvl="0" indent="-342900">
              <a:buFont typeface="Wingdings" panose="05000000000000000000" pitchFamily="2" charset="2"/>
              <a:buChar char=""/>
            </a:pPr>
            <a:r>
              <a:rPr lang="de-DE" sz="1500" b="1" dirty="0">
                <a:effectLst/>
                <a:ea typeface="Times New Roman" panose="02020603050405020304" pitchFamily="18" charset="0"/>
              </a:rPr>
              <a:t>05. Mai 2021 ab 19:00 Uhr: </a:t>
            </a:r>
            <a:r>
              <a:rPr lang="de-DE" sz="1500" dirty="0">
                <a:effectLst/>
                <a:ea typeface="Times New Roman" panose="02020603050405020304" pitchFamily="18" charset="0"/>
              </a:rPr>
              <a:t>Informationsabend </a:t>
            </a:r>
            <a:r>
              <a:rPr lang="de-DE" sz="1500" dirty="0">
                <a:ea typeface="Times New Roman" panose="02020603050405020304" pitchFamily="18" charset="0"/>
              </a:rPr>
              <a:t>zum Übertritt an das </a:t>
            </a:r>
          </a:p>
          <a:p>
            <a:pPr lvl="0"/>
            <a:r>
              <a:rPr lang="de-DE" sz="1500" dirty="0">
                <a:ea typeface="Times New Roman" panose="02020603050405020304" pitchFamily="18" charset="0"/>
              </a:rPr>
              <a:t>       Anne Frank Gymnasium</a:t>
            </a:r>
          </a:p>
          <a:p>
            <a:pPr lvl="0"/>
            <a:endParaRPr lang="de-DE" sz="1500" dirty="0">
              <a:effectLst/>
              <a:ea typeface="Times New Roman" panose="02020603050405020304" pitchFamily="18" charset="0"/>
            </a:endParaRPr>
          </a:p>
          <a:p>
            <a:pPr lvl="0"/>
            <a:r>
              <a:rPr lang="de-DE" sz="1500" dirty="0">
                <a:effectLst/>
                <a:ea typeface="Times New Roman" panose="02020603050405020304" pitchFamily="18" charset="0"/>
                <a:hlinkClick r:id="rId6"/>
              </a:rPr>
              <a:t>https://www.afg-erding.de/index.php/terminliste-zukuenfig.html</a:t>
            </a:r>
            <a:r>
              <a:rPr lang="de-DE" sz="1500" dirty="0">
                <a:effectLst/>
                <a:ea typeface="Times New Roman" panose="02020603050405020304" pitchFamily="18" charset="0"/>
              </a:rPr>
              <a:t>   </a:t>
            </a:r>
            <a:br>
              <a:rPr lang="de-DE" sz="1500" dirty="0">
                <a:effectLst/>
                <a:ea typeface="Times New Roman" panose="02020603050405020304" pitchFamily="18" charset="0"/>
              </a:rPr>
            </a:br>
            <a:endParaRPr lang="de-DE" sz="1500" dirty="0">
              <a:effectLst/>
              <a:ea typeface="Times New Roman" panose="02020603050405020304" pitchFamily="18" charset="0"/>
            </a:endParaRPr>
          </a:p>
          <a:p>
            <a:pPr lvl="0"/>
            <a:endParaRPr lang="de-DE" sz="1500" dirty="0">
              <a:effectLst/>
              <a:ea typeface="Times New Roman" panose="02020603050405020304" pitchFamily="18" charset="0"/>
            </a:endParaRPr>
          </a:p>
        </p:txBody>
      </p:sp>
      <p:sp>
        <p:nvSpPr>
          <p:cNvPr id="6" name="Textfeld 5">
            <a:extLst>
              <a:ext uri="{FF2B5EF4-FFF2-40B4-BE49-F238E27FC236}">
                <a16:creationId xmlns:a16="http://schemas.microsoft.com/office/drawing/2014/main" id="{F415F4AB-9958-454B-A999-AF52AD266ACB}"/>
              </a:ext>
            </a:extLst>
          </p:cNvPr>
          <p:cNvSpPr txBox="1"/>
          <p:nvPr/>
        </p:nvSpPr>
        <p:spPr>
          <a:xfrm>
            <a:off x="395288" y="6143679"/>
            <a:ext cx="3600648" cy="309657"/>
          </a:xfrm>
          <a:prstGeom prst="rect">
            <a:avLst/>
          </a:prstGeom>
          <a:noFill/>
          <a:ln w="9525">
            <a:noFill/>
          </a:ln>
        </p:spPr>
        <p:txBody>
          <a:bodyPr wrap="square" lIns="75600" tIns="75600" rIns="75600" bIns="75600" rtlCol="0">
            <a:noAutofit/>
          </a:bodyPr>
          <a:lstStyle/>
          <a:p>
            <a:pPr>
              <a:spcBef>
                <a:spcPts val="336"/>
              </a:spcBef>
              <a:buClr>
                <a:schemeClr val="tx2"/>
              </a:buClr>
            </a:pPr>
            <a:r>
              <a:rPr lang="de-DE" sz="1400" dirty="0">
                <a:solidFill>
                  <a:schemeClr val="tx2"/>
                </a:solidFill>
              </a:rPr>
              <a:t>&gt; Weitere </a:t>
            </a:r>
            <a:r>
              <a:rPr lang="de-DE" sz="1400" dirty="0">
                <a:solidFill>
                  <a:schemeClr val="tx2"/>
                </a:solidFill>
                <a:hlinkClick r:id="rId7" action="ppaction://hlinksldjump"/>
              </a:rPr>
              <a:t>Gymnasien</a:t>
            </a:r>
            <a:r>
              <a:rPr lang="de-DE" sz="1400" dirty="0">
                <a:solidFill>
                  <a:schemeClr val="tx2"/>
                </a:solidFill>
              </a:rPr>
              <a:t> Landkreis Erding</a:t>
            </a:r>
          </a:p>
        </p:txBody>
      </p:sp>
      <p:sp>
        <p:nvSpPr>
          <p:cNvPr id="9" name="Textfeld 8">
            <a:hlinkClick r:id="rId8" action="ppaction://hlinksldjump"/>
            <a:extLst>
              <a:ext uri="{FF2B5EF4-FFF2-40B4-BE49-F238E27FC236}">
                <a16:creationId xmlns:a16="http://schemas.microsoft.com/office/drawing/2014/main" id="{EB82948D-7DD9-4620-8DF5-4F92A6EDEDDD}"/>
              </a:ext>
            </a:extLst>
          </p:cNvPr>
          <p:cNvSpPr txBox="1"/>
          <p:nvPr/>
        </p:nvSpPr>
        <p:spPr>
          <a:xfrm>
            <a:off x="4572000" y="6050334"/>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8" action="ppaction://hlinksldjump"/>
              </a:rPr>
              <a:t>&gt; Zurück zu Fragen zum Gymnasium</a:t>
            </a:r>
            <a:endParaRPr lang="de-DE" dirty="0">
              <a:solidFill>
                <a:srgbClr val="0070C0"/>
              </a:solidFill>
            </a:endParaRPr>
          </a:p>
        </p:txBody>
      </p:sp>
      <p:sp>
        <p:nvSpPr>
          <p:cNvPr id="10" name="Rechteck 9">
            <a:extLst>
              <a:ext uri="{FF2B5EF4-FFF2-40B4-BE49-F238E27FC236}">
                <a16:creationId xmlns:a16="http://schemas.microsoft.com/office/drawing/2014/main" id="{53E2036A-1044-4E66-8A42-C4E7AC494F4D}"/>
              </a:ext>
            </a:extLst>
          </p:cNvPr>
          <p:cNvSpPr/>
          <p:nvPr/>
        </p:nvSpPr>
        <p:spPr>
          <a:xfrm>
            <a:off x="4572000" y="5608263"/>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9"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98886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Gymnasien im Landkreis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58</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2613" y="1506010"/>
            <a:ext cx="1037624" cy="1342077"/>
          </a:xfrm>
          <a:prstGeom prst="rect">
            <a:avLst/>
          </a:prstGeom>
        </p:spPr>
      </p:pic>
      <p:sp>
        <p:nvSpPr>
          <p:cNvPr id="8" name="Textfeld 7">
            <a:extLst>
              <a:ext uri="{FF2B5EF4-FFF2-40B4-BE49-F238E27FC236}">
                <a16:creationId xmlns:a16="http://schemas.microsoft.com/office/drawing/2014/main" id="{93605D0D-C7FF-4B49-97DD-F50B506BA3BA}"/>
              </a:ext>
            </a:extLst>
          </p:cNvPr>
          <p:cNvSpPr txBox="1"/>
          <p:nvPr/>
        </p:nvSpPr>
        <p:spPr>
          <a:xfrm>
            <a:off x="272644" y="980728"/>
            <a:ext cx="8598712" cy="2392643"/>
          </a:xfrm>
          <a:prstGeom prst="rect">
            <a:avLst/>
          </a:prstGeom>
          <a:noFill/>
          <a:ln w="9525">
            <a:noFill/>
          </a:ln>
        </p:spPr>
        <p:txBody>
          <a:bodyPr wrap="square">
            <a:spAutoFit/>
          </a:bodyPr>
          <a:lstStyle/>
          <a:p>
            <a:pPr>
              <a:lnSpc>
                <a:spcPct val="107000"/>
              </a:lnSpc>
              <a:spcAft>
                <a:spcPts val="800"/>
              </a:spcAft>
            </a:pPr>
            <a:r>
              <a:rPr lang="de-DE" sz="1600" b="1" u="sng" dirty="0">
                <a:ea typeface="Calibri" panose="020F0502020204030204" pitchFamily="34" charset="0"/>
              </a:rPr>
              <a:t>Gymnasium Dorfen, Erding</a:t>
            </a:r>
            <a:r>
              <a:rPr lang="de-DE" sz="1600" u="sng" dirty="0">
                <a:ea typeface="Calibri" panose="020F0502020204030204" pitchFamily="34" charset="0"/>
              </a:rPr>
              <a:t>: </a:t>
            </a:r>
          </a:p>
          <a:p>
            <a:pPr>
              <a:lnSpc>
                <a:spcPct val="107000"/>
              </a:lnSpc>
              <a:spcAft>
                <a:spcPts val="800"/>
              </a:spcAft>
            </a:pPr>
            <a:r>
              <a:rPr lang="de-DE" sz="1600" dirty="0">
                <a:ea typeface="Calibri" panose="020F0502020204030204" pitchFamily="34" charset="0"/>
              </a:rPr>
              <a:t>Sprachliche Ausbildungsrichtung,  Naturwissenschaftlich – technologische Ausrichtung</a:t>
            </a:r>
          </a:p>
          <a:p>
            <a:pPr>
              <a:lnSpc>
                <a:spcPct val="107000"/>
              </a:lnSpc>
              <a:spcAft>
                <a:spcPts val="800"/>
              </a:spcAft>
            </a:pPr>
            <a:r>
              <a:rPr lang="de-DE" sz="1600" dirty="0">
                <a:ea typeface="Calibri" panose="020F0502020204030204" pitchFamily="34" charset="0"/>
              </a:rPr>
              <a:t>Beratungslehrkraft: Tobias Hindemitt</a:t>
            </a:r>
          </a:p>
          <a:p>
            <a:pPr>
              <a:spcAft>
                <a:spcPts val="800"/>
              </a:spcAft>
            </a:pPr>
            <a:endParaRPr lang="de-DE" sz="800" b="1" dirty="0">
              <a:effectLst/>
              <a:ea typeface="Times New Roman" panose="02020603050405020304" pitchFamily="18" charset="0"/>
            </a:endParaRPr>
          </a:p>
          <a:p>
            <a:pPr>
              <a:lnSpc>
                <a:spcPct val="107000"/>
              </a:lnSpc>
              <a:spcAft>
                <a:spcPts val="800"/>
              </a:spcAft>
            </a:pPr>
            <a:r>
              <a:rPr lang="de-DE" sz="1600" b="1" dirty="0">
                <a:effectLst/>
                <a:ea typeface="Times New Roman" panose="02020603050405020304" pitchFamily="18" charset="0"/>
              </a:rPr>
              <a:t>Informationen zum Übertritt</a:t>
            </a:r>
            <a:endParaRPr lang="de-DE" sz="1600" dirty="0">
              <a:effectLst/>
              <a:ea typeface="Times New Roman" panose="02020603050405020304" pitchFamily="18" charset="0"/>
            </a:endParaRPr>
          </a:p>
          <a:p>
            <a:pPr>
              <a:lnSpc>
                <a:spcPct val="107000"/>
              </a:lnSpc>
              <a:spcAft>
                <a:spcPts val="800"/>
              </a:spcAft>
            </a:pPr>
            <a:endParaRPr lang="de-DE" sz="1600" dirty="0">
              <a:effectLst/>
              <a:ea typeface="Calibri" panose="020F0502020204030204" pitchFamily="34" charset="0"/>
            </a:endParaRPr>
          </a:p>
          <a:p>
            <a:pPr>
              <a:lnSpc>
                <a:spcPct val="107000"/>
              </a:lnSpc>
              <a:spcAft>
                <a:spcPts val="800"/>
              </a:spcAft>
            </a:pPr>
            <a:endParaRPr lang="de-DE" sz="1600" dirty="0">
              <a:effectLst/>
              <a:ea typeface="Calibri" panose="020F0502020204030204" pitchFamily="34" charset="0"/>
            </a:endParaRPr>
          </a:p>
        </p:txBody>
      </p:sp>
      <p:sp>
        <p:nvSpPr>
          <p:cNvPr id="10" name="AutoShape 6">
            <a:extLst>
              <a:ext uri="{FF2B5EF4-FFF2-40B4-BE49-F238E27FC236}">
                <a16:creationId xmlns:a16="http://schemas.microsoft.com/office/drawing/2014/main" id="{BE03E82B-6F97-4A26-BC98-48401EF44B6B}"/>
              </a:ext>
            </a:extLst>
          </p:cNvPr>
          <p:cNvSpPr>
            <a:spLocks/>
          </p:cNvSpPr>
          <p:nvPr/>
        </p:nvSpPr>
        <p:spPr bwMode="auto">
          <a:xfrm>
            <a:off x="2123727" y="3768822"/>
            <a:ext cx="629137" cy="831120"/>
          </a:xfrm>
          <a:prstGeom prst="rightBrace">
            <a:avLst>
              <a:gd name="adj1" fmla="val 224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 name="Text Box 5">
            <a:extLst>
              <a:ext uri="{FF2B5EF4-FFF2-40B4-BE49-F238E27FC236}">
                <a16:creationId xmlns:a16="http://schemas.microsoft.com/office/drawing/2014/main" id="{C6C64F96-FAB6-45CC-AAF2-8DE96F6F4BD3}"/>
              </a:ext>
            </a:extLst>
          </p:cNvPr>
          <p:cNvSpPr txBox="1">
            <a:spLocks noChangeArrowheads="1"/>
          </p:cNvSpPr>
          <p:nvPr/>
        </p:nvSpPr>
        <p:spPr bwMode="auto">
          <a:xfrm>
            <a:off x="2836339" y="3763050"/>
            <a:ext cx="5597143" cy="1382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Möglichkeit, nach Voranmeldung an einer Schulhausführung teilzunehmen (Kleingruppe), falls es das Infektionsgeschehen zu lässt; genaue Hinweise zur Anmeldung erfolgen rechtzeitig auf der Homepage.</a:t>
            </a: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B358E7DC-2616-47FB-AFF8-5D2143CF1447}"/>
              </a:ext>
            </a:extLst>
          </p:cNvPr>
          <p:cNvSpPr>
            <a:spLocks noChangeArrowheads="1"/>
          </p:cNvSpPr>
          <p:nvPr/>
        </p:nvSpPr>
        <p:spPr bwMode="auto">
          <a:xfrm>
            <a:off x="241525" y="2733955"/>
            <a:ext cx="859871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24.März 2021, 19:00 – 20:00 Uhr:</a:t>
            </a:r>
            <a:r>
              <a:rPr kumimoji="0" lang="de-DE" altLang="de-D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Virtueller Tag der offenen Tür mit Informationen zum Übertritt Möglichkeit, sich mit den verschiedenen Personen der Schulfamilie (Schulleitung, Lehrkräfte, Tutoren, OGTS) intensiv auszutauschen.</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9FD0B1A1-9ED3-43BF-95F5-CEA343F94625}"/>
              </a:ext>
            </a:extLst>
          </p:cNvPr>
          <p:cNvSpPr>
            <a:spLocks noChangeArrowheads="1"/>
          </p:cNvSpPr>
          <p:nvPr/>
        </p:nvSpPr>
        <p:spPr bwMode="auto">
          <a:xfrm>
            <a:off x="389538" y="3734886"/>
            <a:ext cx="812741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cs typeface="Arial" panose="020B0604020202020204" pitchFamily="34" charset="0"/>
              </a:rPr>
              <a:t>- 14. April 2021</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- 16. April 2021</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- 19. April 2021</a:t>
            </a: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sz="16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de-DE" altLang="de-DE" sz="1600" dirty="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de-DE" altLang="de-DE" sz="1600" b="0" i="0" u="sng" strike="noStrike" cap="none" normalizeH="0" baseline="0" dirty="0">
                <a:ln>
                  <a:noFill/>
                </a:ln>
                <a:solidFill>
                  <a:schemeClr val="tx1"/>
                </a:solidFill>
                <a:effectLst/>
                <a:ea typeface="Times New Roman" panose="02020603050405020304" pitchFamily="18" charset="0"/>
                <a:cs typeface="Arial" panose="020B0604020202020204" pitchFamily="34" charset="0"/>
              </a:rPr>
              <a:t>Online Anmeldung: </a:t>
            </a:r>
            <a:endParaRPr kumimoji="0" lang="de-DE"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rgbClr val="0070C0"/>
                </a:solidFill>
                <a:effectLs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https://www.gymnasiumdorfen.de/unsere-schule/bekanntmachungen/aufnahme/?L=622</a:t>
            </a:r>
            <a:endParaRPr kumimoji="0" lang="de-DE" altLang="de-DE" sz="1600" b="0" i="0" u="none" strike="noStrike" cap="none" normalizeH="0" baseline="0" dirty="0">
              <a:ln>
                <a:noFill/>
              </a:ln>
              <a:solidFill>
                <a:srgbClr val="0070C0"/>
              </a:solidFill>
              <a:effectLst/>
            </a:endParaRPr>
          </a:p>
        </p:txBody>
      </p:sp>
      <p:sp>
        <p:nvSpPr>
          <p:cNvPr id="14" name="Textfeld 13">
            <a:hlinkClick r:id="rId5" action="ppaction://hlinksldjump"/>
            <a:extLst>
              <a:ext uri="{FF2B5EF4-FFF2-40B4-BE49-F238E27FC236}">
                <a16:creationId xmlns:a16="http://schemas.microsoft.com/office/drawing/2014/main" id="{DFBB4301-17B6-426D-A6FE-8A485431CE8B}"/>
              </a:ext>
            </a:extLst>
          </p:cNvPr>
          <p:cNvSpPr txBox="1"/>
          <p:nvPr/>
        </p:nvSpPr>
        <p:spPr>
          <a:xfrm>
            <a:off x="4535077" y="5858750"/>
            <a:ext cx="4176712"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Fragen zum Gymnasium</a:t>
            </a:r>
            <a:endParaRPr lang="de-DE" dirty="0">
              <a:solidFill>
                <a:srgbClr val="0070C0"/>
              </a:solidFill>
            </a:endParaRPr>
          </a:p>
        </p:txBody>
      </p:sp>
      <p:sp>
        <p:nvSpPr>
          <p:cNvPr id="16" name="Rechteck 15">
            <a:extLst>
              <a:ext uri="{FF2B5EF4-FFF2-40B4-BE49-F238E27FC236}">
                <a16:creationId xmlns:a16="http://schemas.microsoft.com/office/drawing/2014/main" id="{379CF826-11B7-41EC-946A-25A7635FBC5C}"/>
              </a:ext>
            </a:extLst>
          </p:cNvPr>
          <p:cNvSpPr/>
          <p:nvPr/>
        </p:nvSpPr>
        <p:spPr>
          <a:xfrm>
            <a:off x="566629" y="5880966"/>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85951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a:xfrm>
            <a:off x="395288" y="122754"/>
            <a:ext cx="7489080" cy="648000"/>
          </a:xfrm>
        </p:spPr>
        <p:txBody>
          <a:bodyPr/>
          <a:lstStyle/>
          <a:p>
            <a:r>
              <a:rPr lang="de-DE" sz="2800" dirty="0"/>
              <a:t>Wie können wir als Eltern mitentscheiden?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5</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29340" y="1341438"/>
            <a:ext cx="7848872" cy="2308324"/>
          </a:xfrm>
          <a:prstGeom prst="rect">
            <a:avLst/>
          </a:prstGeom>
        </p:spPr>
        <p:txBody>
          <a:bodyPr wrap="square">
            <a:spAutoFit/>
          </a:bodyPr>
          <a:lstStyle/>
          <a:p>
            <a:r>
              <a:rPr lang="de-DE" dirty="0"/>
              <a:t>Die genannten Noten, also die Aufnahmebedingungen, eröffnen die Möglichkeit an die jeweilige Schule zu wechseln. </a:t>
            </a:r>
            <a:br>
              <a:rPr lang="de-DE" dirty="0"/>
            </a:br>
            <a:r>
              <a:rPr lang="de-DE" dirty="0"/>
              <a:t>Gleichzeitig können Sie als Eltern sich auch für eine Schule entscheiden, für die der Notendurchschnitt nicht so hoch sind. </a:t>
            </a:r>
          </a:p>
          <a:p>
            <a:r>
              <a:rPr lang="de-DE" dirty="0"/>
              <a:t> </a:t>
            </a:r>
          </a:p>
          <a:p>
            <a:r>
              <a:rPr lang="de-DE" dirty="0"/>
              <a:t>Falls Ihr Kind einen Notendurchschnitt für eine bestimmte Schule noch nicht erreicht hat, kann es den Probeunterricht (siehe &gt; Probeunterricht) besuchen.</a:t>
            </a:r>
            <a:endParaRPr lang="de-DE" sz="1600"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25F1F4AB-5B44-4803-A970-910DB0AD1C5C}"/>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25F1F4AB-5B44-4803-A970-910DB0AD1C5C}"/>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953719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F6686D-1B5F-4119-8394-BD1BC733397D}"/>
              </a:ext>
            </a:extLst>
          </p:cNvPr>
          <p:cNvSpPr>
            <a:spLocks noGrp="1"/>
          </p:cNvSpPr>
          <p:nvPr>
            <p:ph type="title"/>
          </p:nvPr>
        </p:nvSpPr>
        <p:spPr/>
        <p:txBody>
          <a:bodyPr/>
          <a:lstStyle/>
          <a:p>
            <a:r>
              <a:rPr lang="de-DE" dirty="0"/>
              <a:t>Ergänzend: Berufliche Schulen und Abschlüsse</a:t>
            </a:r>
          </a:p>
        </p:txBody>
      </p:sp>
      <p:sp>
        <p:nvSpPr>
          <p:cNvPr id="3" name="Foliennummernplatzhalter 2">
            <a:extLst>
              <a:ext uri="{FF2B5EF4-FFF2-40B4-BE49-F238E27FC236}">
                <a16:creationId xmlns:a16="http://schemas.microsoft.com/office/drawing/2014/main" id="{4A194C7B-20D7-4074-9F44-864FA9C998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4713B-5F6B-B14E-A375-FB73041371F3}" type="slidenum">
              <a:rPr kumimoji="0" lang="de-DE" sz="1100" b="1" i="0" u="none" strike="noStrike" kern="1200" cap="none" spc="0" normalizeH="0" baseline="0" noProof="0" smtClean="0">
                <a:ln>
                  <a:noFill/>
                </a:ln>
                <a:solidFill>
                  <a:srgbClr val="13A87C"/>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100" b="1" i="0" u="none" strike="noStrike" kern="1200" cap="none" spc="0" normalizeH="0" baseline="0" noProof="0" dirty="0">
              <a:ln>
                <a:noFill/>
              </a:ln>
              <a:solidFill>
                <a:srgbClr val="13A87C"/>
              </a:solidFill>
              <a:effectLst/>
              <a:uLnTx/>
              <a:uFillTx/>
              <a:latin typeface="Arial" panose="020B0604020202020204" pitchFamily="34" charset="0"/>
              <a:ea typeface="+mn-ea"/>
              <a:cs typeface="Arial" panose="020B0604020202020204" pitchFamily="34" charset="0"/>
            </a:endParaRPr>
          </a:p>
        </p:txBody>
      </p:sp>
      <p:sp>
        <p:nvSpPr>
          <p:cNvPr id="11" name="Rechteck 10">
            <a:hlinkClick r:id="rId3" action="ppaction://hlinksldjump"/>
            <a:extLst>
              <a:ext uri="{FF2B5EF4-FFF2-40B4-BE49-F238E27FC236}">
                <a16:creationId xmlns:a16="http://schemas.microsoft.com/office/drawing/2014/main" id="{B32D9E48-CED1-492C-A420-E44754915527}"/>
              </a:ext>
            </a:extLst>
          </p:cNvPr>
          <p:cNvSpPr/>
          <p:nvPr/>
        </p:nvSpPr>
        <p:spPr>
          <a:xfrm>
            <a:off x="334620" y="1002080"/>
            <a:ext cx="8461478" cy="115514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sng" strike="noStrike" kern="1200" cap="none" spc="0" normalizeH="0" baseline="0" noProof="0" dirty="0">
                <a:ln>
                  <a:noFill/>
                </a:ln>
                <a:solidFill>
                  <a:srgbClr val="800000"/>
                </a:solidFill>
                <a:effectLst/>
                <a:uLnTx/>
                <a:uFillTx/>
                <a:latin typeface="Arial" panose="020B0604020202020204"/>
                <a:ea typeface="+mn-ea"/>
                <a:cs typeface="+mn-cs"/>
              </a:rPr>
              <a:t>Ziele der beruflichen Schulen</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lang="de-DE" sz="2000" b="1" dirty="0">
                <a:solidFill>
                  <a:srgbClr val="800000"/>
                </a:solidFill>
                <a:latin typeface="Arial" panose="020B0604020202020204"/>
              </a:rPr>
              <a:t>Die Wirtschaftsschule</a:t>
            </a:r>
          </a:p>
          <a:p>
            <a:pPr marL="342900" marR="0" lvl="0" indent="-342900" algn="ctr" defTabSz="914400" rtl="0" eaLnBrk="1" fontAlgn="auto" latinLnBrk="0" hangingPunct="1">
              <a:lnSpc>
                <a:spcPct val="100000"/>
              </a:lnSpc>
              <a:spcBef>
                <a:spcPts val="0"/>
              </a:spcBef>
              <a:spcAft>
                <a:spcPts val="0"/>
              </a:spcAft>
              <a:buClrTx/>
              <a:buSzTx/>
              <a:buFontTx/>
              <a:buChar char="-"/>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Weitere Berufliche Schulen</a:t>
            </a:r>
          </a:p>
        </p:txBody>
      </p:sp>
      <p:sp>
        <p:nvSpPr>
          <p:cNvPr id="12" name="Rechteck 11">
            <a:hlinkClick r:id="rId4" action="ppaction://hlinksldjump"/>
            <a:extLst>
              <a:ext uri="{FF2B5EF4-FFF2-40B4-BE49-F238E27FC236}">
                <a16:creationId xmlns:a16="http://schemas.microsoft.com/office/drawing/2014/main" id="{1AE29BA3-87E6-42B5-A3AA-F14B1EF8B471}"/>
              </a:ext>
            </a:extLst>
          </p:cNvPr>
          <p:cNvSpPr/>
          <p:nvPr/>
        </p:nvSpPr>
        <p:spPr>
          <a:xfrm>
            <a:off x="341261" y="2276872"/>
            <a:ext cx="8461478" cy="713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Erwartungen der beruflichen Schulen  </a:t>
            </a:r>
          </a:p>
        </p:txBody>
      </p:sp>
      <p:sp>
        <p:nvSpPr>
          <p:cNvPr id="13" name="Rechteck 12">
            <a:hlinkClick r:id="rId5" action="ppaction://hlinksldjump"/>
            <a:extLst>
              <a:ext uri="{FF2B5EF4-FFF2-40B4-BE49-F238E27FC236}">
                <a16:creationId xmlns:a16="http://schemas.microsoft.com/office/drawing/2014/main" id="{151CBEA3-ADE3-4A3C-A81E-F4C8F1C52AB9}"/>
              </a:ext>
            </a:extLst>
          </p:cNvPr>
          <p:cNvSpPr/>
          <p:nvPr/>
        </p:nvSpPr>
        <p:spPr>
          <a:xfrm>
            <a:off x="341261" y="3094372"/>
            <a:ext cx="8461478" cy="9144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Zweige und Ausbildungsrichtungen der beruflichen Schulen</a:t>
            </a:r>
          </a:p>
        </p:txBody>
      </p:sp>
      <p:pic>
        <p:nvPicPr>
          <p:cNvPr id="9" name="Grafik 8" descr="Ein Bild, das Objekt, Uhr, Laptop, Licht enthält.&#10;&#10;Automatisch generierte Beschreibung">
            <a:extLst>
              <a:ext uri="{FF2B5EF4-FFF2-40B4-BE49-F238E27FC236}">
                <a16:creationId xmlns:a16="http://schemas.microsoft.com/office/drawing/2014/main" id="{878FBFF7-731F-4ADF-9A15-166C738D1F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445" y="4265132"/>
            <a:ext cx="3100380" cy="1396115"/>
          </a:xfrm>
          <a:prstGeom prst="rect">
            <a:avLst/>
          </a:prstGeom>
        </p:spPr>
      </p:pic>
      <p:sp>
        <p:nvSpPr>
          <p:cNvPr id="16" name="Rechteck 15">
            <a:hlinkClick r:id="rId7" action="ppaction://hlinksldjump"/>
            <a:extLst>
              <a:ext uri="{FF2B5EF4-FFF2-40B4-BE49-F238E27FC236}">
                <a16:creationId xmlns:a16="http://schemas.microsoft.com/office/drawing/2014/main" id="{D73C92EC-52EA-4985-AC89-8C1BB5EE86F8}"/>
              </a:ext>
            </a:extLst>
          </p:cNvPr>
          <p:cNvSpPr/>
          <p:nvPr/>
        </p:nvSpPr>
        <p:spPr>
          <a:xfrm>
            <a:off x="370175" y="4071034"/>
            <a:ext cx="5236255" cy="11581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Abschlüsse im beruflichen Schulwesen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dirty="0">
                <a:solidFill>
                  <a:srgbClr val="800000"/>
                </a:solidFill>
                <a:latin typeface="Arial" panose="020B0604020202020204"/>
              </a:rPr>
              <a:t>&gt; der Mittlere Schulabschluss über die beruflichen Schulen</a:t>
            </a:r>
            <a:endParaRPr kumimoji="0" lang="de-DE" sz="2000" b="1" i="0" u="none" strike="noStrike" kern="1200" cap="none" spc="0" normalizeH="0" baseline="0" noProof="0" dirty="0">
              <a:ln>
                <a:noFill/>
              </a:ln>
              <a:solidFill>
                <a:srgbClr val="800000"/>
              </a:solidFill>
              <a:effectLst/>
              <a:uLnTx/>
              <a:uFillTx/>
              <a:latin typeface="Arial" panose="020B0604020202020204"/>
            </a:endParaRPr>
          </a:p>
        </p:txBody>
      </p:sp>
      <p:sp>
        <p:nvSpPr>
          <p:cNvPr id="10" name="Rechteck 9">
            <a:hlinkClick r:id="rId8" action="ppaction://hlinksldjump"/>
            <a:extLst>
              <a:ext uri="{FF2B5EF4-FFF2-40B4-BE49-F238E27FC236}">
                <a16:creationId xmlns:a16="http://schemas.microsoft.com/office/drawing/2014/main" id="{42BAD612-8530-4C1C-AE41-0B0A8047FB98}"/>
              </a:ext>
            </a:extLst>
          </p:cNvPr>
          <p:cNvSpPr/>
          <p:nvPr/>
        </p:nvSpPr>
        <p:spPr>
          <a:xfrm>
            <a:off x="353628" y="5335400"/>
            <a:ext cx="5236255" cy="75284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800000"/>
                </a:solidFill>
                <a:effectLst/>
                <a:uLnTx/>
                <a:uFillTx/>
                <a:latin typeface="Arial" panose="020B0604020202020204"/>
                <a:ea typeface="+mn-ea"/>
                <a:cs typeface="+mn-cs"/>
              </a:rPr>
              <a:t>Ansprechpartner im Landkreis Erding</a:t>
            </a:r>
          </a:p>
        </p:txBody>
      </p:sp>
      <p:sp>
        <p:nvSpPr>
          <p:cNvPr id="14" name="Rechteck 13">
            <a:extLst>
              <a:ext uri="{FF2B5EF4-FFF2-40B4-BE49-F238E27FC236}">
                <a16:creationId xmlns:a16="http://schemas.microsoft.com/office/drawing/2014/main" id="{6EB5A8B8-4A87-45D4-BEFE-75CB84459CA3}"/>
              </a:ext>
            </a:extLst>
          </p:cNvPr>
          <p:cNvSpPr/>
          <p:nvPr/>
        </p:nvSpPr>
        <p:spPr>
          <a:xfrm>
            <a:off x="5579470" y="5813056"/>
            <a:ext cx="3350597" cy="338554"/>
          </a:xfrm>
          <a:prstGeom prst="rect">
            <a:avLst/>
          </a:prstGeom>
        </p:spPr>
        <p:txBody>
          <a:bodyPr wrap="none">
            <a:spAutoFit/>
          </a:bodyPr>
          <a:lstStyle/>
          <a:p>
            <a:pPr>
              <a:spcBef>
                <a:spcPts val="336"/>
              </a:spcBef>
              <a:buClr>
                <a:schemeClr val="tx2"/>
              </a:buClr>
            </a:pPr>
            <a:r>
              <a:rPr lang="de-DE" sz="1600" b="1" dirty="0">
                <a:solidFill>
                  <a:srgbClr val="6D87C1"/>
                </a:solidFill>
                <a:hlinkClick r:id="rId9" action="ppaction://hlinksldjump">
                  <a:extLst>
                    <a:ext uri="{A12FA001-AC4F-418D-AE19-62706E023703}">
                      <ahyp:hlinkClr xmlns:ahyp="http://schemas.microsoft.com/office/drawing/2018/hyperlinkcolor" val="tx"/>
                    </a:ext>
                  </a:extLst>
                </a:hlinkClick>
              </a:rPr>
              <a:t>&gt; Zurück zum Inhaltsverzeichnis</a:t>
            </a:r>
            <a:endParaRPr lang="de-DE" sz="1600" b="1" dirty="0">
              <a:solidFill>
                <a:srgbClr val="6D87C1"/>
              </a:solidFill>
            </a:endParaRPr>
          </a:p>
        </p:txBody>
      </p:sp>
    </p:spTree>
    <p:extLst>
      <p:ext uri="{BB962C8B-B14F-4D97-AF65-F5344CB8AC3E}">
        <p14:creationId xmlns:p14="http://schemas.microsoft.com/office/powerpoint/2010/main" val="2131863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Ziele der Wirtschaftsschule</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60</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754" y="5143655"/>
            <a:ext cx="2111817" cy="1309681"/>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76635" y="1052736"/>
            <a:ext cx="8389937" cy="3945755"/>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00000"/>
              </a:lnSpc>
              <a:buNone/>
            </a:pPr>
            <a:r>
              <a:rPr lang="de-DE" sz="1800" b="1" dirty="0">
                <a:solidFill>
                  <a:srgbClr val="000000"/>
                </a:solidFill>
              </a:rPr>
              <a:t>Ziele der Wirtschaftsschule</a:t>
            </a:r>
            <a:r>
              <a:rPr lang="de-DE" sz="1800" dirty="0">
                <a:solidFill>
                  <a:srgbClr val="000000"/>
                </a:solidFill>
              </a:rPr>
              <a:t>: </a:t>
            </a:r>
          </a:p>
          <a:p>
            <a:pPr lvl="0">
              <a:lnSpc>
                <a:spcPct val="100000"/>
              </a:lnSpc>
              <a:buFont typeface="Wingdings" panose="05000000000000000000" pitchFamily="2" charset="2"/>
              <a:buChar char="v"/>
            </a:pPr>
            <a:r>
              <a:rPr lang="de-DE" sz="1600" dirty="0">
                <a:solidFill>
                  <a:srgbClr val="000000"/>
                </a:solidFill>
              </a:rPr>
              <a:t>- Vorbereitung auf Ausbildung im kaufmännischen Bereich. Ein W</a:t>
            </a:r>
          </a:p>
          <a:p>
            <a:pPr>
              <a:lnSpc>
                <a:spcPct val="100000"/>
              </a:lnSpc>
              <a:buFont typeface="Wingdings" panose="05000000000000000000" pitchFamily="2" charset="2"/>
              <a:buChar char="v"/>
            </a:pPr>
            <a:r>
              <a:rPr lang="de-DE" sz="1600" dirty="0">
                <a:solidFill>
                  <a:srgbClr val="000000"/>
                </a:solidFill>
                <a:ea typeface="Calibri" panose="020F0502020204030204" pitchFamily="34" charset="0"/>
              </a:rPr>
              <a:t>- Wenn ein Interesse an kaufmännischen Fächern besteht, eine Ausbildung in kaufmännischen Berufen angestrebt wird und gleichzeitig der Mittlere Schulabschluss erworben werden soll</a:t>
            </a:r>
          </a:p>
          <a:p>
            <a:pPr marL="0" indent="0">
              <a:lnSpc>
                <a:spcPct val="100000"/>
              </a:lnSpc>
              <a:buNone/>
            </a:pPr>
            <a:endParaRPr lang="de-DE" sz="1200" dirty="0">
              <a:solidFill>
                <a:srgbClr val="000000"/>
              </a:solidFill>
            </a:endParaRPr>
          </a:p>
          <a:p>
            <a:pPr marL="0" indent="0">
              <a:lnSpc>
                <a:spcPct val="100000"/>
              </a:lnSpc>
              <a:buNone/>
            </a:pPr>
            <a:r>
              <a:rPr lang="de-DE" sz="1600" b="1" dirty="0">
                <a:solidFill>
                  <a:srgbClr val="000000"/>
                </a:solidFill>
              </a:rPr>
              <a:t>Übertrittsbedingungen:</a:t>
            </a:r>
          </a:p>
          <a:p>
            <a:pPr>
              <a:lnSpc>
                <a:spcPct val="100000"/>
              </a:lnSpc>
              <a:spcAft>
                <a:spcPts val="800"/>
              </a:spcAft>
            </a:pPr>
            <a:r>
              <a:rPr lang="de-DE" sz="1600" u="sng" dirty="0">
                <a:solidFill>
                  <a:srgbClr val="000000"/>
                </a:solidFill>
                <a:ea typeface="Calibri" panose="020F0502020204030204" pitchFamily="34" charset="0"/>
              </a:rPr>
              <a:t>Nach der 5.Klasse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in die Vorklasse der 4-stufigen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6.Klasse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4-stufige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7.Klasse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3-stufige Wirtschaftsschule bei einem Notendurchschnitt von 2,66 in den Fächern Deutsch, Englisch, Mathematik</a:t>
            </a:r>
          </a:p>
          <a:p>
            <a:pPr>
              <a:lnSpc>
                <a:spcPct val="100000"/>
              </a:lnSpc>
              <a:spcAft>
                <a:spcPts val="800"/>
              </a:spcAft>
            </a:pPr>
            <a:r>
              <a:rPr lang="de-DE" sz="1600" u="sng" dirty="0">
                <a:solidFill>
                  <a:srgbClr val="000000"/>
                </a:solidFill>
                <a:ea typeface="Calibri" panose="020F0502020204030204" pitchFamily="34" charset="0"/>
              </a:rPr>
              <a:t>Nach der 9.Klasse</a:t>
            </a:r>
            <a:r>
              <a:rPr lang="de-DE" sz="1600" dirty="0">
                <a:solidFill>
                  <a:srgbClr val="000000"/>
                </a:solidFill>
                <a:ea typeface="Calibri" panose="020F0502020204030204" pitchFamily="34" charset="0"/>
              </a:rPr>
              <a:t> </a:t>
            </a:r>
            <a:r>
              <a:rPr lang="de-DE" sz="1600" dirty="0">
                <a:solidFill>
                  <a:srgbClr val="000000"/>
                </a:solidFill>
                <a:ea typeface="Calibri" panose="020F0502020204030204" pitchFamily="34" charset="0"/>
                <a:sym typeface="Wingdings" panose="05000000000000000000" pitchFamily="2" charset="2"/>
              </a:rPr>
              <a:t></a:t>
            </a:r>
            <a:r>
              <a:rPr lang="de-DE" sz="1600" dirty="0">
                <a:solidFill>
                  <a:srgbClr val="000000"/>
                </a:solidFill>
                <a:ea typeface="Calibri" panose="020F0502020204030204" pitchFamily="34" charset="0"/>
              </a:rPr>
              <a:t> 2-stufige Wirtschaftsschule, nach erfolgreichem Abschluss der 9.Klasse, evtl. mit Probeunterricht</a:t>
            </a:r>
          </a:p>
        </p:txBody>
      </p:sp>
      <p:sp>
        <p:nvSpPr>
          <p:cNvPr id="7" name="Textfeld 6">
            <a:hlinkClick r:id="rId4" action="ppaction://hlinksldjump"/>
            <a:extLst>
              <a:ext uri="{FF2B5EF4-FFF2-40B4-BE49-F238E27FC236}">
                <a16:creationId xmlns:a16="http://schemas.microsoft.com/office/drawing/2014/main" id="{3E4D280B-6455-4852-A176-BE2F4F2A960D}"/>
              </a:ext>
            </a:extLst>
          </p:cNvPr>
          <p:cNvSpPr txBox="1"/>
          <p:nvPr/>
        </p:nvSpPr>
        <p:spPr>
          <a:xfrm>
            <a:off x="129398" y="565841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8" name="Rechteck 7">
            <a:extLst>
              <a:ext uri="{FF2B5EF4-FFF2-40B4-BE49-F238E27FC236}">
                <a16:creationId xmlns:a16="http://schemas.microsoft.com/office/drawing/2014/main" id="{61EE1C37-5AFC-41B3-B652-8C6078FBB1BD}"/>
              </a:ext>
            </a:extLst>
          </p:cNvPr>
          <p:cNvSpPr/>
          <p:nvPr/>
        </p:nvSpPr>
        <p:spPr>
          <a:xfrm>
            <a:off x="105794" y="613962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9" name="Textfeld 8">
            <a:extLst>
              <a:ext uri="{FF2B5EF4-FFF2-40B4-BE49-F238E27FC236}">
                <a16:creationId xmlns:a16="http://schemas.microsoft.com/office/drawing/2014/main" id="{1EAB21BB-7801-4DBC-8CB1-9B6FC0196D3F}"/>
              </a:ext>
            </a:extLst>
          </p:cNvPr>
          <p:cNvSpPr txBox="1"/>
          <p:nvPr/>
        </p:nvSpPr>
        <p:spPr>
          <a:xfrm>
            <a:off x="133093" y="5143655"/>
            <a:ext cx="5042270"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rgbClr val="000000"/>
                </a:solidFill>
                <a:hlinkClick r:id="rId7" action="ppaction://hlinksldjump">
                  <a:extLst>
                    <a:ext uri="{A12FA001-AC4F-418D-AE19-62706E023703}">
                      <ahyp:hlinkClr xmlns:ahyp="http://schemas.microsoft.com/office/drawing/2018/hyperlinkcolor" val="tx"/>
                    </a:ext>
                  </a:extLst>
                </a:hlinkClick>
              </a:rPr>
              <a:t>&gt; Ziele der weiteren beruflichen Schulen</a:t>
            </a:r>
            <a:endParaRPr lang="de-DE" dirty="0">
              <a:solidFill>
                <a:srgbClr val="000000"/>
              </a:solidFill>
            </a:endParaRPr>
          </a:p>
        </p:txBody>
      </p:sp>
    </p:spTree>
    <p:extLst>
      <p:ext uri="{BB962C8B-B14F-4D97-AF65-F5344CB8AC3E}">
        <p14:creationId xmlns:p14="http://schemas.microsoft.com/office/powerpoint/2010/main" val="4250224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Ziele der weiteren beruflichen Schulen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61</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68" y="2464092"/>
            <a:ext cx="3519087" cy="2182425"/>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611560" y="1184256"/>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rgbClr val="13A87C"/>
                </a:solidFill>
              </a:rPr>
              <a:t>Weitere berufliche Schulen:</a:t>
            </a:r>
          </a:p>
          <a:p>
            <a:pPr lvl="0"/>
            <a:r>
              <a:rPr lang="de-DE" dirty="0">
                <a:solidFill>
                  <a:srgbClr val="000000"/>
                </a:solidFill>
              </a:rPr>
              <a:t>berufliche Qualifikation</a:t>
            </a:r>
          </a:p>
          <a:p>
            <a:pPr lvl="0"/>
            <a:r>
              <a:rPr lang="de-DE" dirty="0">
                <a:solidFill>
                  <a:srgbClr val="000000"/>
                </a:solidFill>
              </a:rPr>
              <a:t>berufliche Vertiefung/Weiterbildung</a:t>
            </a:r>
          </a:p>
          <a:p>
            <a:r>
              <a:rPr lang="de-DE" dirty="0">
                <a:solidFill>
                  <a:srgbClr val="000000"/>
                </a:solidFill>
              </a:rPr>
              <a:t>gegebenenfalls Studienorientierung</a:t>
            </a:r>
          </a:p>
        </p:txBody>
      </p:sp>
      <p:sp>
        <p:nvSpPr>
          <p:cNvPr id="4" name="Textfeld 3">
            <a:extLst>
              <a:ext uri="{FF2B5EF4-FFF2-40B4-BE49-F238E27FC236}">
                <a16:creationId xmlns:a16="http://schemas.microsoft.com/office/drawing/2014/main" id="{D566F6DF-A79A-4CE2-8624-D1D5B34F60B3}"/>
              </a:ext>
            </a:extLst>
          </p:cNvPr>
          <p:cNvSpPr txBox="1"/>
          <p:nvPr/>
        </p:nvSpPr>
        <p:spPr>
          <a:xfrm>
            <a:off x="465045" y="3161027"/>
            <a:ext cx="5400848" cy="1800200"/>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chemeClr val="tx2"/>
                </a:solidFill>
              </a:rPr>
              <a:t>Die Ziele der vielen beruflichen Schulen</a:t>
            </a:r>
            <a:br>
              <a:rPr lang="de-DE" dirty="0">
                <a:solidFill>
                  <a:schemeClr val="tx2"/>
                </a:solidFill>
              </a:rPr>
            </a:br>
            <a:r>
              <a:rPr lang="de-DE" dirty="0">
                <a:solidFill>
                  <a:schemeClr val="tx2"/>
                </a:solidFill>
              </a:rPr>
              <a:t>sind je nach </a:t>
            </a:r>
            <a:r>
              <a:rPr lang="de-DE" dirty="0">
                <a:solidFill>
                  <a:schemeClr val="tx2"/>
                </a:solidFill>
                <a:hlinkClick r:id="rId4" action="ppaction://hlinksldjump"/>
              </a:rPr>
              <a:t>Schulart</a:t>
            </a:r>
            <a:r>
              <a:rPr lang="de-DE" dirty="0">
                <a:solidFill>
                  <a:schemeClr val="tx2"/>
                </a:solidFill>
              </a:rPr>
              <a:t> natürlich sehr verschieden.</a:t>
            </a:r>
          </a:p>
          <a:p>
            <a:pPr>
              <a:spcBef>
                <a:spcPts val="336"/>
              </a:spcBef>
              <a:buClr>
                <a:schemeClr val="tx2"/>
              </a:buClr>
            </a:pPr>
            <a:r>
              <a:rPr lang="de-DE" dirty="0">
                <a:solidFill>
                  <a:srgbClr val="000000"/>
                </a:solidFill>
              </a:rPr>
              <a:t>Alle Schulen bieten zusätzliche Aus- und</a:t>
            </a:r>
            <a:br>
              <a:rPr lang="de-DE" dirty="0">
                <a:solidFill>
                  <a:srgbClr val="000000"/>
                </a:solidFill>
              </a:rPr>
            </a:br>
            <a:r>
              <a:rPr lang="de-DE" dirty="0">
                <a:solidFill>
                  <a:srgbClr val="000000"/>
                </a:solidFill>
              </a:rPr>
              <a:t>Weiterbildung an und tragen so dazu bei,</a:t>
            </a:r>
          </a:p>
          <a:p>
            <a:pPr>
              <a:spcBef>
                <a:spcPts val="336"/>
              </a:spcBef>
              <a:buClr>
                <a:schemeClr val="tx2"/>
              </a:buClr>
            </a:pPr>
            <a:r>
              <a:rPr lang="de-DE" dirty="0">
                <a:solidFill>
                  <a:srgbClr val="000000"/>
                </a:solidFill>
              </a:rPr>
              <a:t>dass ein ständiges Weiterlernen möglich ist.</a:t>
            </a:r>
          </a:p>
        </p:txBody>
      </p:sp>
      <p:sp>
        <p:nvSpPr>
          <p:cNvPr id="9" name="Textfeld 8">
            <a:hlinkClick r:id="rId5" action="ppaction://hlinksldjump"/>
            <a:extLst>
              <a:ext uri="{FF2B5EF4-FFF2-40B4-BE49-F238E27FC236}">
                <a16:creationId xmlns:a16="http://schemas.microsoft.com/office/drawing/2014/main" id="{30DB55A0-610B-4A11-8187-3B225EB0B446}"/>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AC268815-A5AB-4684-B1A5-22A830CB66C9}"/>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11" name="Textfeld 10">
            <a:extLst>
              <a:ext uri="{FF2B5EF4-FFF2-40B4-BE49-F238E27FC236}">
                <a16:creationId xmlns:a16="http://schemas.microsoft.com/office/drawing/2014/main" id="{E25E6ACC-7CEB-4D3D-A655-A598776348D9}"/>
              </a:ext>
            </a:extLst>
          </p:cNvPr>
          <p:cNvSpPr txBox="1"/>
          <p:nvPr/>
        </p:nvSpPr>
        <p:spPr>
          <a:xfrm>
            <a:off x="440140" y="5143406"/>
            <a:ext cx="5042270"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dirty="0">
                <a:solidFill>
                  <a:srgbClr val="000000"/>
                </a:solidFill>
                <a:hlinkClick r:id="rId8" action="ppaction://hlinksldjump">
                  <a:extLst>
                    <a:ext uri="{A12FA001-AC4F-418D-AE19-62706E023703}">
                      <ahyp:hlinkClr xmlns:ahyp="http://schemas.microsoft.com/office/drawing/2018/hyperlinkcolor" val="tx"/>
                    </a:ext>
                  </a:extLst>
                </a:hlinkClick>
              </a:rPr>
              <a:t>&gt; Ziele der Wirtschaftsschule</a:t>
            </a:r>
            <a:endParaRPr lang="de-DE" dirty="0">
              <a:solidFill>
                <a:srgbClr val="000000"/>
              </a:solidFill>
            </a:endParaRPr>
          </a:p>
        </p:txBody>
      </p:sp>
    </p:spTree>
    <p:extLst>
      <p:ext uri="{BB962C8B-B14F-4D97-AF65-F5344CB8AC3E}">
        <p14:creationId xmlns:p14="http://schemas.microsoft.com/office/powerpoint/2010/main" val="31036212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C414-E3AA-C54E-97F9-E61D7D7EA31B}"/>
              </a:ext>
            </a:extLst>
          </p:cNvPr>
          <p:cNvSpPr>
            <a:spLocks noGrp="1"/>
          </p:cNvSpPr>
          <p:nvPr>
            <p:ph type="title"/>
          </p:nvPr>
        </p:nvSpPr>
        <p:spPr/>
        <p:txBody>
          <a:bodyPr/>
          <a:lstStyle/>
          <a:p>
            <a:r>
              <a:rPr lang="de-DE" dirty="0"/>
              <a:t>Erwartungen im beruflichen Schulwesen</a:t>
            </a:r>
          </a:p>
        </p:txBody>
      </p:sp>
      <p:sp>
        <p:nvSpPr>
          <p:cNvPr id="3" name="Foliennummernplatzhalter 2">
            <a:extLst>
              <a:ext uri="{FF2B5EF4-FFF2-40B4-BE49-F238E27FC236}">
                <a16:creationId xmlns:a16="http://schemas.microsoft.com/office/drawing/2014/main" id="{738C3874-B18E-BB49-AE28-B1EE5556CEAE}"/>
              </a:ext>
            </a:extLst>
          </p:cNvPr>
          <p:cNvSpPr>
            <a:spLocks noGrp="1"/>
          </p:cNvSpPr>
          <p:nvPr>
            <p:ph type="sldNum" sz="quarter" idx="10"/>
          </p:nvPr>
        </p:nvSpPr>
        <p:spPr/>
        <p:txBody>
          <a:bodyPr/>
          <a:lstStyle/>
          <a:p>
            <a:fld id="{8C64713B-5F6B-B14E-A375-FB73041371F3}" type="slidenum">
              <a:rPr lang="de-DE" smtClean="0"/>
              <a:pPr/>
              <a:t>62</a:t>
            </a:fld>
            <a:endParaRPr lang="de-DE" dirty="0"/>
          </a:p>
        </p:txBody>
      </p:sp>
      <p:pic>
        <p:nvPicPr>
          <p:cNvPr id="5" name="Grafik 4" descr="Ein Bild, das Objekt, Uhr, Laptop, Licht enthält.&#10;&#10;Automatisch generierte Beschreibung">
            <a:extLst>
              <a:ext uri="{FF2B5EF4-FFF2-40B4-BE49-F238E27FC236}">
                <a16:creationId xmlns:a16="http://schemas.microsoft.com/office/drawing/2014/main" id="{6B55924A-45A3-A745-B192-CC9418BA5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887528"/>
            <a:ext cx="3706614" cy="1669104"/>
          </a:xfrm>
          <a:prstGeom prst="rect">
            <a:avLst/>
          </a:prstGeom>
        </p:spPr>
      </p:pic>
      <p:sp>
        <p:nvSpPr>
          <p:cNvPr id="6" name="Textplatzhalter 3">
            <a:extLst>
              <a:ext uri="{FF2B5EF4-FFF2-40B4-BE49-F238E27FC236}">
                <a16:creationId xmlns:a16="http://schemas.microsoft.com/office/drawing/2014/main" id="{D9C25750-351C-3A4B-A6DB-53596D0F5AC5}"/>
              </a:ext>
            </a:extLst>
          </p:cNvPr>
          <p:cNvSpPr txBox="1">
            <a:spLocks/>
          </p:cNvSpPr>
          <p:nvPr/>
        </p:nvSpPr>
        <p:spPr>
          <a:xfrm>
            <a:off x="443359" y="984209"/>
            <a:ext cx="8389937" cy="4605649"/>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solidFill>
                  <a:srgbClr val="000000"/>
                </a:solidFill>
              </a:rPr>
              <a:t>auf Beruf oder Berufsfelder fokussiertes Interesse </a:t>
            </a:r>
          </a:p>
          <a:p>
            <a:pPr lvl="0"/>
            <a:r>
              <a:rPr lang="de-DE" dirty="0">
                <a:solidFill>
                  <a:srgbClr val="000000"/>
                </a:solidFill>
              </a:rPr>
              <a:t>je nach Schulart angepasstes Lernvolumen</a:t>
            </a:r>
          </a:p>
          <a:p>
            <a:pPr lvl="0">
              <a:lnSpc>
                <a:spcPts val="3000"/>
              </a:lnSpc>
            </a:pPr>
            <a:r>
              <a:rPr lang="de-DE" b="1" dirty="0">
                <a:solidFill>
                  <a:srgbClr val="000000"/>
                </a:solidFill>
              </a:rPr>
              <a:t>Fachlehrerprinzip:</a:t>
            </a:r>
            <a:br>
              <a:rPr lang="de-DE" dirty="0">
                <a:solidFill>
                  <a:srgbClr val="000000"/>
                </a:solidFill>
              </a:rPr>
            </a:br>
            <a:r>
              <a:rPr lang="de-DE" dirty="0">
                <a:solidFill>
                  <a:srgbClr val="000000"/>
                </a:solidFill>
              </a:rPr>
              <a:t>schulartabhängig angepasstes Lerntempo</a:t>
            </a:r>
            <a:br>
              <a:rPr lang="de-DE" b="1" dirty="0">
                <a:solidFill>
                  <a:srgbClr val="000000"/>
                </a:solidFill>
              </a:rPr>
            </a:br>
            <a:endParaRPr lang="de-DE" b="1" dirty="0">
              <a:solidFill>
                <a:srgbClr val="000000"/>
              </a:solidFill>
            </a:endParaRPr>
          </a:p>
          <a:p>
            <a:pPr lvl="0"/>
            <a:r>
              <a:rPr lang="de-DE" dirty="0">
                <a:solidFill>
                  <a:srgbClr val="000000"/>
                </a:solidFill>
              </a:rPr>
              <a:t>je nach Schulart mehr oder weniger abstraktes Denken</a:t>
            </a:r>
            <a:br>
              <a:rPr lang="de-DE" dirty="0">
                <a:solidFill>
                  <a:srgbClr val="000000"/>
                </a:solidFill>
              </a:rPr>
            </a:br>
            <a:r>
              <a:rPr lang="de-DE" dirty="0">
                <a:solidFill>
                  <a:srgbClr val="000000"/>
                </a:solidFill>
              </a:rPr>
              <a:t>mit mehr oder weniger starker Praxisorientierung</a:t>
            </a:r>
          </a:p>
          <a:p>
            <a:pPr lvl="0"/>
            <a:r>
              <a:rPr lang="de-DE" dirty="0">
                <a:solidFill>
                  <a:srgbClr val="000000"/>
                </a:solidFill>
              </a:rPr>
              <a:t>Lernverhalten abhängig von der Schulart</a:t>
            </a:r>
          </a:p>
          <a:p>
            <a:pPr marL="0" indent="0">
              <a:buNone/>
            </a:pPr>
            <a:endParaRPr lang="de-DE" dirty="0">
              <a:solidFill>
                <a:srgbClr val="000000"/>
              </a:solidFill>
            </a:endParaRPr>
          </a:p>
          <a:p>
            <a:r>
              <a:rPr lang="de-DE" dirty="0">
                <a:solidFill>
                  <a:srgbClr val="000000"/>
                </a:solidFill>
              </a:rPr>
              <a:t>Niveau und Zahl der Fremdsprachen</a:t>
            </a:r>
            <a:br>
              <a:rPr lang="de-DE" dirty="0">
                <a:solidFill>
                  <a:srgbClr val="000000"/>
                </a:solidFill>
              </a:rPr>
            </a:br>
            <a:r>
              <a:rPr lang="de-DE" dirty="0">
                <a:solidFill>
                  <a:srgbClr val="000000"/>
                </a:solidFill>
              </a:rPr>
              <a:t>abhängig von der Schulart</a:t>
            </a:r>
            <a:br>
              <a:rPr lang="de-DE" dirty="0"/>
            </a:br>
            <a:endParaRPr lang="de-DE" dirty="0"/>
          </a:p>
        </p:txBody>
      </p:sp>
      <p:sp>
        <p:nvSpPr>
          <p:cNvPr id="8" name="Textfeld 7">
            <a:hlinkClick r:id="rId4" action="ppaction://hlinksldjump"/>
            <a:extLst>
              <a:ext uri="{FF2B5EF4-FFF2-40B4-BE49-F238E27FC236}">
                <a16:creationId xmlns:a16="http://schemas.microsoft.com/office/drawing/2014/main" id="{0C83EEA6-9881-4DD3-8435-E42529D081AC}"/>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9" name="Rechteck 8">
            <a:extLst>
              <a:ext uri="{FF2B5EF4-FFF2-40B4-BE49-F238E27FC236}">
                <a16:creationId xmlns:a16="http://schemas.microsoft.com/office/drawing/2014/main" id="{FEFEF787-3009-4851-8D3E-67E3FEEBE0A5}"/>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899435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Zweige und Ausbildungsrichtungen</a:t>
            </a:r>
            <a:br>
              <a:rPr lang="de-DE" dirty="0"/>
            </a:br>
            <a:r>
              <a:rPr lang="de-DE" dirty="0"/>
              <a:t>an den beruflichen Schulen</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63</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844824"/>
            <a:ext cx="1829712" cy="2366574"/>
          </a:xfrm>
          <a:prstGeom prst="rect">
            <a:avLst/>
          </a:prstGeom>
        </p:spPr>
      </p:pic>
      <p:sp>
        <p:nvSpPr>
          <p:cNvPr id="6" name="Textplatzhalter 3">
            <a:extLst>
              <a:ext uri="{FF2B5EF4-FFF2-40B4-BE49-F238E27FC236}">
                <a16:creationId xmlns:a16="http://schemas.microsoft.com/office/drawing/2014/main" id="{3323C858-878B-C142-9AF1-C7F2BE3D890D}"/>
              </a:ext>
            </a:extLst>
          </p:cNvPr>
          <p:cNvSpPr txBox="1">
            <a:spLocks/>
          </p:cNvSpPr>
          <p:nvPr/>
        </p:nvSpPr>
        <p:spPr>
          <a:xfrm>
            <a:off x="395289" y="1052514"/>
            <a:ext cx="7993136" cy="3920930"/>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b="1" dirty="0">
                <a:solidFill>
                  <a:schemeClr val="tx2"/>
                </a:solidFill>
              </a:rPr>
              <a:t>Vielfältige Möglichkeiten an den verschiedenen Schularten:</a:t>
            </a:r>
            <a:br>
              <a:rPr lang="de-DE" b="1" dirty="0">
                <a:solidFill>
                  <a:schemeClr val="tx2"/>
                </a:solidFill>
              </a:rPr>
            </a:br>
            <a:endParaRPr lang="de-DE" b="1" dirty="0">
              <a:solidFill>
                <a:schemeClr val="tx2"/>
              </a:solidFill>
            </a:endParaRPr>
          </a:p>
          <a:p>
            <a:pPr lvl="0"/>
            <a:r>
              <a:rPr lang="de-DE" dirty="0">
                <a:solidFill>
                  <a:srgbClr val="000000"/>
                </a:solidFill>
              </a:rPr>
              <a:t>Wirtschaftsschule</a:t>
            </a:r>
          </a:p>
          <a:p>
            <a:pPr lvl="0"/>
            <a:r>
              <a:rPr lang="de-DE" dirty="0">
                <a:solidFill>
                  <a:srgbClr val="000000"/>
                </a:solidFill>
              </a:rPr>
              <a:t>Berufsschule</a:t>
            </a:r>
          </a:p>
          <a:p>
            <a:pPr lvl="0"/>
            <a:r>
              <a:rPr lang="de-DE" dirty="0">
                <a:solidFill>
                  <a:srgbClr val="000000"/>
                </a:solidFill>
              </a:rPr>
              <a:t>Berufsfachschule</a:t>
            </a:r>
          </a:p>
          <a:p>
            <a:pPr lvl="0"/>
            <a:r>
              <a:rPr lang="de-DE" dirty="0">
                <a:solidFill>
                  <a:srgbClr val="000000"/>
                </a:solidFill>
              </a:rPr>
              <a:t>Fachakademie</a:t>
            </a:r>
          </a:p>
          <a:p>
            <a:pPr lvl="0"/>
            <a:r>
              <a:rPr lang="de-DE" dirty="0">
                <a:solidFill>
                  <a:srgbClr val="000000"/>
                </a:solidFill>
              </a:rPr>
              <a:t>Fachschule</a:t>
            </a:r>
          </a:p>
          <a:p>
            <a:pPr lvl="0"/>
            <a:r>
              <a:rPr lang="de-DE" dirty="0">
                <a:solidFill>
                  <a:srgbClr val="000000"/>
                </a:solidFill>
              </a:rPr>
              <a:t>Fachoberschule (FOS)</a:t>
            </a:r>
          </a:p>
          <a:p>
            <a:r>
              <a:rPr lang="de-DE" dirty="0">
                <a:solidFill>
                  <a:srgbClr val="000000"/>
                </a:solidFill>
              </a:rPr>
              <a:t>Berufsoberschule (BOS)</a:t>
            </a:r>
          </a:p>
        </p:txBody>
      </p:sp>
      <p:sp>
        <p:nvSpPr>
          <p:cNvPr id="8" name="Textfeld 7">
            <a:hlinkClick r:id="rId4" action="ppaction://hlinksldjump"/>
            <a:extLst>
              <a:ext uri="{FF2B5EF4-FFF2-40B4-BE49-F238E27FC236}">
                <a16:creationId xmlns:a16="http://schemas.microsoft.com/office/drawing/2014/main" id="{02BDEB65-3CAE-4681-8556-C455110A8452}"/>
              </a:ext>
            </a:extLst>
          </p:cNvPr>
          <p:cNvSpPr txBox="1"/>
          <p:nvPr/>
        </p:nvSpPr>
        <p:spPr>
          <a:xfrm>
            <a:off x="395288" y="5339951"/>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9" name="Rechteck 8">
            <a:extLst>
              <a:ext uri="{FF2B5EF4-FFF2-40B4-BE49-F238E27FC236}">
                <a16:creationId xmlns:a16="http://schemas.microsoft.com/office/drawing/2014/main" id="{C5D328B9-E396-4D97-AD3C-ACCC73FB041A}"/>
              </a:ext>
            </a:extLst>
          </p:cNvPr>
          <p:cNvSpPr/>
          <p:nvPr/>
        </p:nvSpPr>
        <p:spPr>
          <a:xfrm>
            <a:off x="371684" y="5821160"/>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
        <p:nvSpPr>
          <p:cNvPr id="4" name="Textfeld 3">
            <a:extLst>
              <a:ext uri="{FF2B5EF4-FFF2-40B4-BE49-F238E27FC236}">
                <a16:creationId xmlns:a16="http://schemas.microsoft.com/office/drawing/2014/main" id="{54A5C36D-969D-4949-864A-A8B2BE9C2CDD}"/>
              </a:ext>
            </a:extLst>
          </p:cNvPr>
          <p:cNvSpPr txBox="1"/>
          <p:nvPr/>
        </p:nvSpPr>
        <p:spPr>
          <a:xfrm>
            <a:off x="803066" y="4928452"/>
            <a:ext cx="2880568" cy="465536"/>
          </a:xfrm>
          <a:prstGeom prst="rect">
            <a:avLst/>
          </a:prstGeom>
          <a:noFill/>
          <a:ln w="9525">
            <a:noFill/>
          </a:ln>
        </p:spPr>
        <p:txBody>
          <a:bodyPr wrap="none" lIns="75600" tIns="75600" rIns="75600" bIns="75600" rtlCol="0">
            <a:noAutofit/>
          </a:bodyPr>
          <a:lstStyle/>
          <a:p>
            <a:pPr>
              <a:spcBef>
                <a:spcPts val="336"/>
              </a:spcBef>
              <a:buClr>
                <a:schemeClr val="tx2"/>
              </a:buClr>
            </a:pPr>
            <a:r>
              <a:rPr lang="de-DE" sz="1600" dirty="0">
                <a:hlinkClick r:id="rId7" action="ppaction://hlinksldjump">
                  <a:extLst>
                    <a:ext uri="{A12FA001-AC4F-418D-AE19-62706E023703}">
                      <ahyp:hlinkClr xmlns:ahyp="http://schemas.microsoft.com/office/drawing/2018/hyperlinkcolor" val="tx"/>
                    </a:ext>
                  </a:extLst>
                </a:hlinkClick>
              </a:rPr>
              <a:t>&gt; Zurück zu Ziele</a:t>
            </a:r>
            <a:endParaRPr lang="de-DE" sz="1600" dirty="0"/>
          </a:p>
        </p:txBody>
      </p:sp>
    </p:spTree>
    <p:extLst>
      <p:ext uri="{BB962C8B-B14F-4D97-AF65-F5344CB8AC3E}">
        <p14:creationId xmlns:p14="http://schemas.microsoft.com/office/powerpoint/2010/main" val="4100300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dirty="0"/>
              <a:t>Abschlüsse im beruflichen Schulwesen</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64</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410" y="3961879"/>
            <a:ext cx="1721740" cy="2612295"/>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F04999FB-C5A7-B140-937D-4A26EB1AC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40" y="925146"/>
            <a:ext cx="6426535" cy="4969854"/>
          </a:xfrm>
          <a:prstGeom prst="rect">
            <a:avLst/>
          </a:prstGeom>
        </p:spPr>
      </p:pic>
      <p:sp>
        <p:nvSpPr>
          <p:cNvPr id="9" name="Textfeld 8">
            <a:hlinkClick r:id="rId5" action="ppaction://hlinksldjump"/>
            <a:extLst>
              <a:ext uri="{FF2B5EF4-FFF2-40B4-BE49-F238E27FC236}">
                <a16:creationId xmlns:a16="http://schemas.microsoft.com/office/drawing/2014/main" id="{9A750673-6748-47CD-B311-49C7722D8A9B}"/>
              </a:ext>
            </a:extLst>
          </p:cNvPr>
          <p:cNvSpPr txBox="1"/>
          <p:nvPr/>
        </p:nvSpPr>
        <p:spPr>
          <a:xfrm>
            <a:off x="431240" y="598289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6"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61885E2-FC0F-499B-B53C-6F71A379C74A}"/>
              </a:ext>
            </a:extLst>
          </p:cNvPr>
          <p:cNvSpPr/>
          <p:nvPr/>
        </p:nvSpPr>
        <p:spPr>
          <a:xfrm>
            <a:off x="6561816" y="963000"/>
            <a:ext cx="2249334" cy="684803"/>
          </a:xfrm>
          <a:prstGeom prst="rect">
            <a:avLst/>
          </a:prstGeom>
        </p:spPr>
        <p:txBody>
          <a:bodyPr wrap="none">
            <a:spAutoFit/>
          </a:bodyPr>
          <a:lstStyle/>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&gt; Zurück zum </a:t>
            </a:r>
          </a:p>
          <a:p>
            <a:pPr>
              <a:spcBef>
                <a:spcPts val="336"/>
              </a:spcBef>
              <a:buClr>
                <a:schemeClr val="tx2"/>
              </a:buClr>
            </a:pPr>
            <a:r>
              <a:rPr lang="de-DE" b="1" dirty="0">
                <a:solidFill>
                  <a:srgbClr val="6D87C1"/>
                </a:solidFill>
                <a:hlinkClick r:id="rId7" action="ppaction://hlinksldjump">
                  <a:extLst>
                    <a:ext uri="{A12FA001-AC4F-418D-AE19-62706E023703}">
                      <ahyp:hlinkClr xmlns:ahyp="http://schemas.microsoft.com/office/drawing/2018/hyperlinkcolor" val="tx"/>
                    </a:ext>
                  </a:extLst>
                </a:hlinkClick>
              </a:rPr>
              <a:t>Inhaltsverzeichnis</a:t>
            </a:r>
            <a:endParaRPr lang="de-DE" b="1" dirty="0">
              <a:solidFill>
                <a:srgbClr val="6D87C1"/>
              </a:solidFill>
            </a:endParaRPr>
          </a:p>
        </p:txBody>
      </p:sp>
      <p:sp>
        <p:nvSpPr>
          <p:cNvPr id="11" name="Rechteck 10">
            <a:hlinkClick r:id="rId8" action="ppaction://hlinksldjump"/>
            <a:extLst>
              <a:ext uri="{FF2B5EF4-FFF2-40B4-BE49-F238E27FC236}">
                <a16:creationId xmlns:a16="http://schemas.microsoft.com/office/drawing/2014/main" id="{E2566CC0-1BD0-4A3A-ACE1-1FAA8ADC2C39}"/>
              </a:ext>
            </a:extLst>
          </p:cNvPr>
          <p:cNvSpPr/>
          <p:nvPr/>
        </p:nvSpPr>
        <p:spPr>
          <a:xfrm>
            <a:off x="6561816" y="2112722"/>
            <a:ext cx="2249334" cy="19442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 tIns="75600" rIns="75600" bIns="75600" rtlCol="0" anchor="ctr"/>
          <a:lstStyle/>
          <a:p>
            <a:pPr algn="ctr"/>
            <a:r>
              <a:rPr lang="de-DE" sz="2000" b="1" dirty="0">
                <a:solidFill>
                  <a:schemeClr val="bg1"/>
                </a:solidFill>
              </a:rPr>
              <a:t>Der Mittlere Schulabschluss der Berufsschule (MSB)</a:t>
            </a:r>
          </a:p>
        </p:txBody>
      </p:sp>
    </p:spTree>
    <p:extLst>
      <p:ext uri="{BB962C8B-B14F-4D97-AF65-F5344CB8AC3E}">
        <p14:creationId xmlns:p14="http://schemas.microsoft.com/office/powerpoint/2010/main" val="2559017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9238D-3D23-FA46-B98D-541E0489B7AF}"/>
              </a:ext>
            </a:extLst>
          </p:cNvPr>
          <p:cNvSpPr>
            <a:spLocks noGrp="1"/>
          </p:cNvSpPr>
          <p:nvPr>
            <p:ph type="title"/>
          </p:nvPr>
        </p:nvSpPr>
        <p:spPr/>
        <p:txBody>
          <a:bodyPr/>
          <a:lstStyle/>
          <a:p>
            <a:r>
              <a:rPr lang="de-DE" dirty="0"/>
              <a:t>Der Mittlere Schulabschluss über die </a:t>
            </a:r>
            <a:br>
              <a:rPr lang="de-DE" dirty="0"/>
            </a:br>
            <a:r>
              <a:rPr lang="de-DE" dirty="0"/>
              <a:t>beruflichen Schulen</a:t>
            </a:r>
          </a:p>
        </p:txBody>
      </p:sp>
      <p:sp>
        <p:nvSpPr>
          <p:cNvPr id="3" name="Foliennummernplatzhalter 2">
            <a:extLst>
              <a:ext uri="{FF2B5EF4-FFF2-40B4-BE49-F238E27FC236}">
                <a16:creationId xmlns:a16="http://schemas.microsoft.com/office/drawing/2014/main" id="{C4E7BD6C-B18E-6040-93F1-ACCCD5E4DA73}"/>
              </a:ext>
            </a:extLst>
          </p:cNvPr>
          <p:cNvSpPr>
            <a:spLocks noGrp="1"/>
          </p:cNvSpPr>
          <p:nvPr>
            <p:ph type="sldNum" sz="quarter" idx="10"/>
          </p:nvPr>
        </p:nvSpPr>
        <p:spPr/>
        <p:txBody>
          <a:bodyPr/>
          <a:lstStyle/>
          <a:p>
            <a:fld id="{8C64713B-5F6B-B14E-A375-FB73041371F3}" type="slidenum">
              <a:rPr lang="de-DE" smtClean="0"/>
              <a:pPr/>
              <a:t>65</a:t>
            </a:fld>
            <a:endParaRPr lang="de-DE" dirty="0"/>
          </a:p>
        </p:txBody>
      </p:sp>
      <p:pic>
        <p:nvPicPr>
          <p:cNvPr id="5" name="Grafik 4" descr="Ein Bild, das dunkel, Licht, suchend, Fernsehen enthält.&#10;&#10;Automatisch generierte Beschreibung">
            <a:extLst>
              <a:ext uri="{FF2B5EF4-FFF2-40B4-BE49-F238E27FC236}">
                <a16:creationId xmlns:a16="http://schemas.microsoft.com/office/drawing/2014/main" id="{0D04C394-9501-F840-8A33-155F39FD3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708" y="5252776"/>
            <a:ext cx="2058001" cy="1276307"/>
          </a:xfrm>
          <a:prstGeom prst="rect">
            <a:avLst/>
          </a:prstGeom>
        </p:spPr>
      </p:pic>
      <p:sp>
        <p:nvSpPr>
          <p:cNvPr id="6" name="Textplatzhalter 3">
            <a:extLst>
              <a:ext uri="{FF2B5EF4-FFF2-40B4-BE49-F238E27FC236}">
                <a16:creationId xmlns:a16="http://schemas.microsoft.com/office/drawing/2014/main" id="{5EDA6F38-5C61-D846-ABAA-41B9150A0389}"/>
              </a:ext>
            </a:extLst>
          </p:cNvPr>
          <p:cNvSpPr txBox="1">
            <a:spLocks/>
          </p:cNvSpPr>
          <p:nvPr/>
        </p:nvSpPr>
        <p:spPr>
          <a:xfrm>
            <a:off x="395288" y="1484784"/>
            <a:ext cx="8389937" cy="4608041"/>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DE" dirty="0">
              <a:solidFill>
                <a:srgbClr val="000000"/>
              </a:solidFill>
            </a:endParaRPr>
          </a:p>
        </p:txBody>
      </p:sp>
      <p:sp>
        <p:nvSpPr>
          <p:cNvPr id="7" name="Textfeld 6">
            <a:extLst>
              <a:ext uri="{FF2B5EF4-FFF2-40B4-BE49-F238E27FC236}">
                <a16:creationId xmlns:a16="http://schemas.microsoft.com/office/drawing/2014/main" id="{F49BED04-D81A-44CF-9F2B-8C44BFADC8D7}"/>
              </a:ext>
            </a:extLst>
          </p:cNvPr>
          <p:cNvSpPr txBox="1"/>
          <p:nvPr/>
        </p:nvSpPr>
        <p:spPr>
          <a:xfrm>
            <a:off x="242658" y="1225390"/>
            <a:ext cx="8658683" cy="4411464"/>
          </a:xfrm>
          <a:prstGeom prst="rect">
            <a:avLst/>
          </a:prstGeom>
          <a:noFill/>
          <a:ln w="9525">
            <a:noFill/>
          </a:ln>
        </p:spPr>
        <p:txBody>
          <a:bodyPr wrap="square">
            <a:spAutoFit/>
          </a:bodyPr>
          <a:lstStyle/>
          <a:p>
            <a:pPr>
              <a:spcAft>
                <a:spcPts val="800"/>
              </a:spcAft>
            </a:pPr>
            <a:r>
              <a:rPr lang="de-DE" b="1" u="sng" dirty="0">
                <a:solidFill>
                  <a:srgbClr val="000000"/>
                </a:solidFill>
                <a:latin typeface="+mj-lt"/>
                <a:ea typeface="Calibri" panose="020F0502020204030204" pitchFamily="34" charset="0"/>
                <a:cs typeface="Times New Roman" panose="02020603050405020304" pitchFamily="18" charset="0"/>
              </a:rPr>
              <a:t>Welche Möglichkeiten hat</a:t>
            </a:r>
            <a:r>
              <a:rPr lang="de-DE" b="1" u="sng" dirty="0">
                <a:solidFill>
                  <a:srgbClr val="000000"/>
                </a:solidFill>
                <a:effectLst/>
                <a:latin typeface="+mj-lt"/>
                <a:ea typeface="Calibri" panose="020F0502020204030204" pitchFamily="34" charset="0"/>
                <a:cs typeface="Times New Roman" panose="02020603050405020304" pitchFamily="18" charset="0"/>
              </a:rPr>
              <a:t> mein Kind, wenn es sich erst später entwickelt, </a:t>
            </a:r>
            <a:br>
              <a:rPr lang="de-DE" b="1" u="sng" dirty="0">
                <a:solidFill>
                  <a:srgbClr val="000000"/>
                </a:solidFill>
                <a:latin typeface="+mj-lt"/>
                <a:ea typeface="Calibri" panose="020F0502020204030204" pitchFamily="34" charset="0"/>
                <a:cs typeface="Times New Roman" panose="02020603050405020304" pitchFamily="18" charset="0"/>
              </a:rPr>
            </a:br>
            <a:r>
              <a:rPr lang="de-DE" b="1" u="sng" dirty="0">
                <a:solidFill>
                  <a:srgbClr val="000000"/>
                </a:solidFill>
                <a:effectLst/>
                <a:latin typeface="+mj-lt"/>
                <a:ea typeface="Calibri" panose="020F0502020204030204" pitchFamily="34" charset="0"/>
                <a:cs typeface="Times New Roman" panose="02020603050405020304" pitchFamily="18" charset="0"/>
              </a:rPr>
              <a:t>um zu einem erfolgreichen Mittelschulabschluss oder einem </a:t>
            </a:r>
            <a:br>
              <a:rPr lang="de-DE" b="1" u="sng" dirty="0">
                <a:solidFill>
                  <a:srgbClr val="000000"/>
                </a:solidFill>
                <a:effectLst/>
                <a:latin typeface="+mj-lt"/>
                <a:ea typeface="Calibri" panose="020F0502020204030204" pitchFamily="34" charset="0"/>
                <a:cs typeface="Times New Roman" panose="02020603050405020304" pitchFamily="18" charset="0"/>
              </a:rPr>
            </a:br>
            <a:r>
              <a:rPr lang="de-DE" b="1" u="sng" dirty="0">
                <a:solidFill>
                  <a:srgbClr val="000000"/>
                </a:solidFill>
                <a:effectLst/>
                <a:latin typeface="+mj-lt"/>
                <a:ea typeface="Calibri" panose="020F0502020204030204" pitchFamily="34" charset="0"/>
                <a:cs typeface="Times New Roman" panose="02020603050405020304" pitchFamily="18" charset="0"/>
              </a:rPr>
              <a:t>Mittleren Schulabschluss zu kommen? </a:t>
            </a:r>
            <a:endParaRPr lang="de-DE" sz="2000" b="1" u="sng" dirty="0">
              <a:solidFill>
                <a:srgbClr val="000000"/>
              </a:solidFill>
              <a:effectLst/>
              <a:latin typeface="+mj-lt"/>
              <a:ea typeface="Calibri" panose="020F0502020204030204" pitchFamily="34" charset="0"/>
              <a:cs typeface="Times New Roman" panose="02020603050405020304" pitchFamily="18" charset="0"/>
            </a:endParaRPr>
          </a:p>
          <a:p>
            <a:pPr>
              <a:spcAft>
                <a:spcPts val="800"/>
              </a:spcAft>
            </a:pPr>
            <a:r>
              <a:rPr lang="de-DE" sz="1800" dirty="0">
                <a:effectLst/>
                <a:latin typeface="+mj-lt"/>
                <a:ea typeface="Calibri" panose="020F0502020204030204" pitchFamily="34" charset="0"/>
              </a:rPr>
              <a:t>Mit dem erfolgreichen Abschluss einer Berufsausbildung kann nachträglich der </a:t>
            </a:r>
            <a:r>
              <a:rPr lang="de-DE" sz="1800" u="sng" dirty="0">
                <a:effectLst/>
                <a:latin typeface="+mj-lt"/>
                <a:ea typeface="Calibri" panose="020F0502020204030204" pitchFamily="34" charset="0"/>
              </a:rPr>
              <a:t>Mittelschulabschluss </a:t>
            </a:r>
            <a:r>
              <a:rPr lang="de-DE" sz="1800" dirty="0">
                <a:effectLst/>
                <a:latin typeface="+mj-lt"/>
                <a:ea typeface="Calibri" panose="020F0502020204030204" pitchFamily="34" charset="0"/>
              </a:rPr>
              <a:t>erworben werden und, wenn bestimmte Voraussetzungen erfüllt sind, der </a:t>
            </a:r>
            <a:r>
              <a:rPr lang="de-DE" sz="1800" u="sng" dirty="0">
                <a:effectLst/>
                <a:latin typeface="+mj-lt"/>
                <a:ea typeface="Calibri" panose="020F0502020204030204" pitchFamily="34" charset="0"/>
              </a:rPr>
              <a:t>Mittlere Schulabschluss</a:t>
            </a:r>
            <a:r>
              <a:rPr lang="de-DE" sz="1800" dirty="0">
                <a:effectLst/>
                <a:latin typeface="+mj-lt"/>
                <a:ea typeface="Calibri" panose="020F0502020204030204" pitchFamily="34" charset="0"/>
              </a:rPr>
              <a:t>. </a:t>
            </a:r>
          </a:p>
          <a:p>
            <a:pPr>
              <a:spcAft>
                <a:spcPts val="800"/>
              </a:spcAft>
            </a:pPr>
            <a:r>
              <a:rPr lang="de-DE" sz="1800" dirty="0">
                <a:effectLst/>
                <a:latin typeface="+mj-lt"/>
                <a:ea typeface="Calibri" panose="020F0502020204030204" pitchFamily="34" charset="0"/>
              </a:rPr>
              <a:t>Diese Voraussetzungen zum Erreichen des Mittleren Schulabschlusses sind folgendermaßen:</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Abschlusszeugnis der Berufsschule mit einem Mindestnotendurchschnitt </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von 3,0 und</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abgeschlossene Berufsausbildung und</a:t>
            </a:r>
          </a:p>
          <a:p>
            <a:pPr marL="342900" lvl="0" indent="-342900">
              <a:spcAft>
                <a:spcPts val="800"/>
              </a:spcAft>
              <a:buSzPts val="1000"/>
              <a:buFont typeface="Symbol" panose="05050102010706020507" pitchFamily="18" charset="2"/>
              <a:buChar char=""/>
              <a:tabLst>
                <a:tab pos="457200" algn="l"/>
              </a:tabLst>
            </a:pPr>
            <a:r>
              <a:rPr lang="de-DE" sz="1800" dirty="0">
                <a:effectLst/>
                <a:latin typeface="+mj-lt"/>
                <a:ea typeface="Calibri" panose="020F0502020204030204" pitchFamily="34" charset="0"/>
              </a:rPr>
              <a:t>Nachweis ausreichender (= Note 4) Englischkenntnisse auf dem Leistungsstand eines mindestens fünfjährigen Englischunterrichts verliehen </a:t>
            </a:r>
          </a:p>
        </p:txBody>
      </p:sp>
      <p:sp>
        <p:nvSpPr>
          <p:cNvPr id="9" name="Textfeld 8">
            <a:hlinkClick r:id="rId4" action="ppaction://hlinksldjump"/>
            <a:extLst>
              <a:ext uri="{FF2B5EF4-FFF2-40B4-BE49-F238E27FC236}">
                <a16:creationId xmlns:a16="http://schemas.microsoft.com/office/drawing/2014/main" id="{7E173181-3D13-4C71-BE8C-535D820B8102}"/>
              </a:ext>
            </a:extLst>
          </p:cNvPr>
          <p:cNvSpPr txBox="1"/>
          <p:nvPr/>
        </p:nvSpPr>
        <p:spPr>
          <a:xfrm>
            <a:off x="436445" y="5658162"/>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5"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D59A95F-30B6-4E70-9446-27B4276CFDB0}"/>
              </a:ext>
            </a:extLst>
          </p:cNvPr>
          <p:cNvSpPr/>
          <p:nvPr/>
        </p:nvSpPr>
        <p:spPr>
          <a:xfrm>
            <a:off x="412841" y="6139371"/>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352645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C2FE-4FAE-1640-B860-35DF3F9A2248}"/>
              </a:ext>
            </a:extLst>
          </p:cNvPr>
          <p:cNvSpPr>
            <a:spLocks noGrp="1"/>
          </p:cNvSpPr>
          <p:nvPr>
            <p:ph type="title"/>
          </p:nvPr>
        </p:nvSpPr>
        <p:spPr/>
        <p:txBody>
          <a:bodyPr/>
          <a:lstStyle/>
          <a:p>
            <a:r>
              <a:rPr lang="de-DE" dirty="0"/>
              <a:t>Ansprechpartner im </a:t>
            </a:r>
            <a:r>
              <a:rPr lang="de-DE" dirty="0" err="1"/>
              <a:t>Lkr</a:t>
            </a:r>
            <a:r>
              <a:rPr lang="de-DE" dirty="0"/>
              <a:t>. Erding</a:t>
            </a:r>
          </a:p>
        </p:txBody>
      </p:sp>
      <p:sp>
        <p:nvSpPr>
          <p:cNvPr id="3" name="Foliennummernplatzhalter 2">
            <a:extLst>
              <a:ext uri="{FF2B5EF4-FFF2-40B4-BE49-F238E27FC236}">
                <a16:creationId xmlns:a16="http://schemas.microsoft.com/office/drawing/2014/main" id="{3ECD9D04-5B5E-D942-A98C-7B81C0C00945}"/>
              </a:ext>
            </a:extLst>
          </p:cNvPr>
          <p:cNvSpPr>
            <a:spLocks noGrp="1"/>
          </p:cNvSpPr>
          <p:nvPr>
            <p:ph type="sldNum" sz="quarter" idx="10"/>
          </p:nvPr>
        </p:nvSpPr>
        <p:spPr/>
        <p:txBody>
          <a:bodyPr/>
          <a:lstStyle/>
          <a:p>
            <a:fld id="{8C64713B-5F6B-B14E-A375-FB73041371F3}" type="slidenum">
              <a:rPr lang="de-DE" smtClean="0"/>
              <a:pPr/>
              <a:t>66</a:t>
            </a:fld>
            <a:endParaRPr lang="de-DE" dirty="0"/>
          </a:p>
        </p:txBody>
      </p:sp>
      <p:pic>
        <p:nvPicPr>
          <p:cNvPr id="5" name="Grafik 4">
            <a:extLst>
              <a:ext uri="{FF2B5EF4-FFF2-40B4-BE49-F238E27FC236}">
                <a16:creationId xmlns:a16="http://schemas.microsoft.com/office/drawing/2014/main" id="{102FDAE3-3A72-8D44-BE88-8AD553365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628" y="3873419"/>
            <a:ext cx="1893126" cy="2448595"/>
          </a:xfrm>
          <a:prstGeom prst="rect">
            <a:avLst/>
          </a:prstGeom>
        </p:spPr>
      </p:pic>
      <p:sp>
        <p:nvSpPr>
          <p:cNvPr id="6" name="Textplatzhalter 3">
            <a:extLst>
              <a:ext uri="{FF2B5EF4-FFF2-40B4-BE49-F238E27FC236}">
                <a16:creationId xmlns:a16="http://schemas.microsoft.com/office/drawing/2014/main" id="{3323C858-878B-C142-9AF1-C7F2BE3D890D}"/>
              </a:ext>
            </a:extLst>
          </p:cNvPr>
          <p:cNvSpPr txBox="1">
            <a:spLocks/>
          </p:cNvSpPr>
          <p:nvPr/>
        </p:nvSpPr>
        <p:spPr>
          <a:xfrm>
            <a:off x="395288" y="1052513"/>
            <a:ext cx="8389937" cy="5040312"/>
          </a:xfrm>
          <a:prstGeom prst="rect">
            <a:avLst/>
          </a:prstGeom>
        </p:spPr>
        <p:txBody>
          <a:bodyPr lIns="0" tIns="0" rIns="0" bIns="0"/>
          <a:lstStyle>
            <a:lvl1pPr marL="251996" indent="-251996" algn="l" defTabSz="914377" rtl="0" eaLnBrk="1" latinLnBrk="0" hangingPunct="1">
              <a:lnSpc>
                <a:spcPts val="3400"/>
              </a:lnSpc>
              <a:spcBef>
                <a:spcPts val="0"/>
              </a:spcBef>
              <a:buClr>
                <a:schemeClr val="tx2"/>
              </a:buClr>
              <a:buFont typeface="Wingdings 2" panose="05020102010507070707" pitchFamily="18" charset="2"/>
              <a:buChar char=""/>
              <a:defRPr sz="2000" b="0" i="0" kern="1200">
                <a:solidFill>
                  <a:schemeClr val="tx1"/>
                </a:solidFill>
                <a:latin typeface="Arial" panose="020B0604020202020204" pitchFamily="34" charset="0"/>
                <a:ea typeface="+mn-ea"/>
                <a:cs typeface="Arial" panose="020B0604020202020204" pitchFamily="34" charset="0"/>
              </a:defRPr>
            </a:lvl1pPr>
            <a:lvl2pPr marL="431991" indent="-251996" algn="l" defTabSz="914377" rtl="0" eaLnBrk="1" latinLnBrk="0" hangingPunct="1">
              <a:lnSpc>
                <a:spcPts val="3400"/>
              </a:lnSpc>
              <a:spcBef>
                <a:spcPts val="0"/>
              </a:spcBef>
              <a:buClr>
                <a:schemeClr val="tx2"/>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2pPr>
            <a:lvl3pPr marL="611987" indent="-251996" algn="l" defTabSz="914377" rtl="0" eaLnBrk="1" latinLnBrk="0" hangingPunct="1">
              <a:lnSpc>
                <a:spcPts val="3400"/>
              </a:lnSpc>
              <a:spcBef>
                <a:spcPts val="0"/>
              </a:spcBef>
              <a:buClr>
                <a:schemeClr val="tx2"/>
              </a:buClr>
              <a:buFont typeface="Calibri" panose="020F050202020403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806380" indent="-269993" algn="l" defTabSz="914377" rtl="0" eaLnBrk="1" latinLnBrk="0" hangingPunct="1">
              <a:spcBef>
                <a:spcPct val="20000"/>
              </a:spcBef>
              <a:buClr>
                <a:schemeClr val="tx2"/>
              </a:buClr>
              <a:buFont typeface="Wingdings 3" panose="05040102010807070707" pitchFamily="18" charset="2"/>
              <a:buChar char=""/>
              <a:defRPr sz="1400" kern="1200">
                <a:solidFill>
                  <a:schemeClr val="tx2"/>
                </a:solidFill>
                <a:latin typeface="+mn-lt"/>
                <a:ea typeface="+mn-ea"/>
                <a:cs typeface="+mn-cs"/>
              </a:defRPr>
            </a:lvl4pPr>
            <a:lvl5pPr marL="986375" indent="-179996" algn="l" defTabSz="914377" rtl="0" eaLnBrk="1" latinLnBrk="0" hangingPunct="1">
              <a:spcBef>
                <a:spcPts val="336"/>
              </a:spcBef>
              <a:buClr>
                <a:schemeClr val="tx2"/>
              </a:buClr>
              <a:buFont typeface="Wingdings" panose="05000000000000000000" pitchFamily="2" charset="2"/>
              <a:buChar char=""/>
              <a:defRPr sz="1400" kern="1200">
                <a:solidFill>
                  <a:schemeClr val="tx2"/>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endParaRPr lang="de-DE" sz="2400" dirty="0">
              <a:solidFill>
                <a:srgbClr val="000000"/>
              </a:solidFill>
              <a:latin typeface="+mj-lt"/>
            </a:endParaRPr>
          </a:p>
          <a:p>
            <a:pPr>
              <a:lnSpc>
                <a:spcPct val="100000"/>
              </a:lnSpc>
            </a:pPr>
            <a:r>
              <a:rPr lang="de-DE" sz="2400" dirty="0">
                <a:solidFill>
                  <a:srgbClr val="000000"/>
                </a:solidFill>
                <a:latin typeface="+mj-lt"/>
              </a:rPr>
              <a:t>Beratungslehrer Berufsschule: Konrad Franz, </a:t>
            </a:r>
            <a:r>
              <a:rPr lang="de-DE" sz="2400" dirty="0">
                <a:solidFill>
                  <a:srgbClr val="000000"/>
                </a:solidFill>
                <a:latin typeface="+mj-lt"/>
                <a:hlinkClick r:id="rId4"/>
              </a:rPr>
              <a:t>franz.konrad@bs-ed.de</a:t>
            </a:r>
            <a:r>
              <a:rPr lang="de-DE" sz="2400" dirty="0">
                <a:solidFill>
                  <a:srgbClr val="000000"/>
                </a:solidFill>
                <a:latin typeface="+mj-lt"/>
              </a:rPr>
              <a:t>, </a:t>
            </a:r>
          </a:p>
          <a:p>
            <a:pPr marL="0" indent="0">
              <a:lnSpc>
                <a:spcPct val="100000"/>
              </a:lnSpc>
              <a:buNone/>
            </a:pPr>
            <a:r>
              <a:rPr lang="de-DE" sz="2400" dirty="0">
                <a:solidFill>
                  <a:srgbClr val="000000"/>
                </a:solidFill>
                <a:latin typeface="+mj-lt"/>
              </a:rPr>
              <a:t>    Tel.</a:t>
            </a:r>
            <a:r>
              <a:rPr lang="de-DE" sz="2400" b="1" i="0" dirty="0">
                <a:solidFill>
                  <a:srgbClr val="333333"/>
                </a:solidFill>
                <a:effectLst/>
                <a:latin typeface="+mj-lt"/>
              </a:rPr>
              <a:t> </a:t>
            </a:r>
            <a:r>
              <a:rPr lang="de-DE" sz="2400" i="0" dirty="0">
                <a:solidFill>
                  <a:srgbClr val="333333"/>
                </a:solidFill>
                <a:effectLst/>
                <a:latin typeface="+mj-lt"/>
              </a:rPr>
              <a:t>08122 / 95435 0</a:t>
            </a:r>
          </a:p>
          <a:p>
            <a:pPr marL="0" indent="0">
              <a:lnSpc>
                <a:spcPct val="100000"/>
              </a:lnSpc>
              <a:buNone/>
            </a:pPr>
            <a:endParaRPr lang="de-DE" sz="2400" dirty="0">
              <a:solidFill>
                <a:srgbClr val="000000"/>
              </a:solidFill>
              <a:latin typeface="+mj-lt"/>
            </a:endParaRPr>
          </a:p>
          <a:p>
            <a:pPr>
              <a:lnSpc>
                <a:spcPct val="100000"/>
              </a:lnSpc>
            </a:pPr>
            <a:r>
              <a:rPr lang="de-DE" sz="2400" dirty="0">
                <a:solidFill>
                  <a:srgbClr val="000000"/>
                </a:solidFill>
                <a:latin typeface="+mj-lt"/>
              </a:rPr>
              <a:t>Beratungslehrer FOS/BOS: Bernhard Schuster, </a:t>
            </a:r>
            <a:r>
              <a:rPr lang="de-DE" sz="2400" dirty="0">
                <a:solidFill>
                  <a:srgbClr val="000000"/>
                </a:solidFill>
                <a:latin typeface="+mj-lt"/>
                <a:hlinkClick r:id="rId5"/>
              </a:rPr>
              <a:t>bernhard.schuster@fosbos-erding.de</a:t>
            </a:r>
            <a:r>
              <a:rPr lang="de-DE" sz="2400" dirty="0">
                <a:solidFill>
                  <a:srgbClr val="000000"/>
                </a:solidFill>
                <a:latin typeface="+mj-lt"/>
              </a:rPr>
              <a:t>, </a:t>
            </a:r>
          </a:p>
          <a:p>
            <a:pPr marL="0" indent="0">
              <a:lnSpc>
                <a:spcPct val="100000"/>
              </a:lnSpc>
              <a:buNone/>
            </a:pPr>
            <a:r>
              <a:rPr lang="de-DE" sz="2400" b="0" i="0" dirty="0">
                <a:solidFill>
                  <a:srgbClr val="000000"/>
                </a:solidFill>
                <a:effectLst/>
                <a:latin typeface="+mj-lt"/>
              </a:rPr>
              <a:t>    Tel. 08122 / 880 949 106</a:t>
            </a:r>
          </a:p>
        </p:txBody>
      </p:sp>
      <p:sp>
        <p:nvSpPr>
          <p:cNvPr id="9" name="Textfeld 8">
            <a:hlinkClick r:id="rId6" action="ppaction://hlinksldjump"/>
            <a:extLst>
              <a:ext uri="{FF2B5EF4-FFF2-40B4-BE49-F238E27FC236}">
                <a16:creationId xmlns:a16="http://schemas.microsoft.com/office/drawing/2014/main" id="{0D660E0E-C299-4B2F-9CEE-9E720AE37B20}"/>
              </a:ext>
            </a:extLst>
          </p:cNvPr>
          <p:cNvSpPr txBox="1"/>
          <p:nvPr/>
        </p:nvSpPr>
        <p:spPr>
          <a:xfrm>
            <a:off x="486996" y="5229200"/>
            <a:ext cx="6314810" cy="465536"/>
          </a:xfrm>
          <a:prstGeom prst="rect">
            <a:avLst/>
          </a:prstGeom>
          <a:noFill/>
          <a:ln w="9525">
            <a:noFill/>
          </a:ln>
        </p:spPr>
        <p:txBody>
          <a:bodyPr wrap="square" lIns="75600" tIns="75600" rIns="75600" bIns="75600" rtlCol="0">
            <a:noAutofit/>
          </a:bodyPr>
          <a:lstStyle/>
          <a:p>
            <a:pPr>
              <a:spcBef>
                <a:spcPts val="336"/>
              </a:spcBef>
              <a:buClr>
                <a:schemeClr val="tx2"/>
              </a:buClr>
            </a:pPr>
            <a:r>
              <a:rPr lang="de-DE" dirty="0">
                <a:solidFill>
                  <a:srgbClr val="0070C0"/>
                </a:solidFill>
                <a:hlinkClick r:id="rId7" action="ppaction://hlinksldjump"/>
              </a:rPr>
              <a:t>&gt; Zurück zu Übersicht: Berufliche Schulen und Abschlüsse</a:t>
            </a:r>
            <a:endParaRPr lang="de-DE" dirty="0">
              <a:solidFill>
                <a:srgbClr val="0070C0"/>
              </a:solidFill>
            </a:endParaRPr>
          </a:p>
        </p:txBody>
      </p:sp>
      <p:sp>
        <p:nvSpPr>
          <p:cNvPr id="10" name="Rechteck 9">
            <a:extLst>
              <a:ext uri="{FF2B5EF4-FFF2-40B4-BE49-F238E27FC236}">
                <a16:creationId xmlns:a16="http://schemas.microsoft.com/office/drawing/2014/main" id="{18CE50EA-5819-4F2C-A595-95F6F0645C2E}"/>
              </a:ext>
            </a:extLst>
          </p:cNvPr>
          <p:cNvSpPr/>
          <p:nvPr/>
        </p:nvSpPr>
        <p:spPr>
          <a:xfrm>
            <a:off x="486996" y="5694736"/>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8"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1795500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C372D-96A0-FE49-8EE7-7E961DD7CD6E}"/>
              </a:ext>
            </a:extLst>
          </p:cNvPr>
          <p:cNvSpPr>
            <a:spLocks noGrp="1"/>
          </p:cNvSpPr>
          <p:nvPr>
            <p:ph type="title"/>
          </p:nvPr>
        </p:nvSpPr>
        <p:spPr/>
        <p:txBody>
          <a:bodyPr/>
          <a:lstStyle/>
          <a:p>
            <a:r>
              <a:rPr lang="de-DE" dirty="0"/>
              <a:t>Abschlüsse an den weiterführenden Schulen</a:t>
            </a:r>
          </a:p>
        </p:txBody>
      </p:sp>
      <p:sp>
        <p:nvSpPr>
          <p:cNvPr id="3" name="Foliennummernplatzhalter 2">
            <a:extLst>
              <a:ext uri="{FF2B5EF4-FFF2-40B4-BE49-F238E27FC236}">
                <a16:creationId xmlns:a16="http://schemas.microsoft.com/office/drawing/2014/main" id="{7CC43944-694C-684D-BCDC-7A6645DF624C}"/>
              </a:ext>
            </a:extLst>
          </p:cNvPr>
          <p:cNvSpPr>
            <a:spLocks noGrp="1"/>
          </p:cNvSpPr>
          <p:nvPr>
            <p:ph type="sldNum" sz="quarter" idx="10"/>
          </p:nvPr>
        </p:nvSpPr>
        <p:spPr/>
        <p:txBody>
          <a:bodyPr/>
          <a:lstStyle/>
          <a:p>
            <a:fld id="{8C64713B-5F6B-B14E-A375-FB73041371F3}" type="slidenum">
              <a:rPr lang="de-DE" smtClean="0"/>
              <a:pPr/>
              <a:t>67</a:t>
            </a:fld>
            <a:endParaRPr lang="de-DE" dirty="0"/>
          </a:p>
        </p:txBody>
      </p:sp>
      <p:pic>
        <p:nvPicPr>
          <p:cNvPr id="5" name="Grafik 4" descr="Ein Bild, das Schutzbrille, Sonnenbrille enthält.&#10;&#10;Automatisch generierte Beschreibung">
            <a:extLst>
              <a:ext uri="{FF2B5EF4-FFF2-40B4-BE49-F238E27FC236}">
                <a16:creationId xmlns:a16="http://schemas.microsoft.com/office/drawing/2014/main" id="{48B361C2-CA77-344C-91D2-B1445998D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455" y="3717032"/>
            <a:ext cx="1721740" cy="2612295"/>
          </a:xfrm>
          <a:prstGeom prst="rect">
            <a:avLst/>
          </a:prstGeom>
        </p:spPr>
      </p:pic>
      <p:pic>
        <p:nvPicPr>
          <p:cNvPr id="6" name="Grafik 5" descr="Ein Bild, das Screenshot enthält.&#10;&#10;Automatisch generierte Beschreibung">
            <a:extLst>
              <a:ext uri="{FF2B5EF4-FFF2-40B4-BE49-F238E27FC236}">
                <a16:creationId xmlns:a16="http://schemas.microsoft.com/office/drawing/2014/main" id="{FEC4626D-D65C-6945-86DD-31C653E83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764" y="1773238"/>
            <a:ext cx="6901145" cy="3744416"/>
          </a:xfrm>
          <a:prstGeom prst="rect">
            <a:avLst/>
          </a:prstGeom>
        </p:spPr>
      </p:pic>
      <p:pic>
        <p:nvPicPr>
          <p:cNvPr id="9" name="Grafik 8" descr="Ein Bild, das Screenshot enthält.&#10;&#10;Automatisch generierte Beschreibung">
            <a:extLst>
              <a:ext uri="{FF2B5EF4-FFF2-40B4-BE49-F238E27FC236}">
                <a16:creationId xmlns:a16="http://schemas.microsoft.com/office/drawing/2014/main" id="{3616AD56-B614-4E47-8AAF-4BE67E5BE1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64" y="1773238"/>
            <a:ext cx="6901145" cy="3744416"/>
          </a:xfrm>
          <a:prstGeom prst="rect">
            <a:avLst/>
          </a:prstGeom>
        </p:spPr>
      </p:pic>
      <p:sp>
        <p:nvSpPr>
          <p:cNvPr id="10" name="Rechteck 9">
            <a:extLst>
              <a:ext uri="{FF2B5EF4-FFF2-40B4-BE49-F238E27FC236}">
                <a16:creationId xmlns:a16="http://schemas.microsoft.com/office/drawing/2014/main" id="{F1FC816B-6673-402A-A889-0B2015D193FB}"/>
              </a:ext>
            </a:extLst>
          </p:cNvPr>
          <p:cNvSpPr/>
          <p:nvPr/>
        </p:nvSpPr>
        <p:spPr>
          <a:xfrm>
            <a:off x="323528" y="5805264"/>
            <a:ext cx="3743332" cy="369332"/>
          </a:xfrm>
          <a:prstGeom prst="rect">
            <a:avLst/>
          </a:prstGeom>
        </p:spPr>
        <p:txBody>
          <a:bodyPr wrap="none">
            <a:spAutoFit/>
          </a:bodyPr>
          <a:lstStyle/>
          <a:p>
            <a:pPr>
              <a:spcBef>
                <a:spcPts val="336"/>
              </a:spcBef>
              <a:buClr>
                <a:schemeClr val="tx2"/>
              </a:buClr>
            </a:pPr>
            <a:r>
              <a:rPr lang="de-DE" b="1" dirty="0">
                <a:solidFill>
                  <a:srgbClr val="6D87C1"/>
                </a:solidFill>
                <a:hlinkClick r:id="rId6" action="ppaction://hlinksldjump">
                  <a:extLst>
                    <a:ext uri="{A12FA001-AC4F-418D-AE19-62706E023703}">
                      <ahyp:hlinkClr xmlns:ahyp="http://schemas.microsoft.com/office/drawing/2018/hyperlinkcolor" val="tx"/>
                    </a:ext>
                  </a:extLst>
                </a:hlinkClick>
              </a:rPr>
              <a:t>&gt; Zurück zum Inhaltsverzeichnis</a:t>
            </a:r>
            <a:endParaRPr lang="de-DE" b="1" dirty="0">
              <a:solidFill>
                <a:srgbClr val="6D87C1"/>
              </a:solidFill>
            </a:endParaRPr>
          </a:p>
        </p:txBody>
      </p:sp>
    </p:spTree>
    <p:extLst>
      <p:ext uri="{BB962C8B-B14F-4D97-AF65-F5344CB8AC3E}">
        <p14:creationId xmlns:p14="http://schemas.microsoft.com/office/powerpoint/2010/main" val="28470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0404188-DE6A-644B-AFAB-94AE297699CA}"/>
              </a:ext>
            </a:extLst>
          </p:cNvPr>
          <p:cNvSpPr>
            <a:spLocks noGrp="1"/>
          </p:cNvSpPr>
          <p:nvPr>
            <p:ph type="sldNum" sz="quarter" idx="10"/>
          </p:nvPr>
        </p:nvSpPr>
        <p:spPr/>
        <p:txBody>
          <a:bodyPr/>
          <a:lstStyle/>
          <a:p>
            <a:fld id="{8C64713B-5F6B-B14E-A375-FB73041371F3}" type="slidenum">
              <a:rPr lang="de-DE" smtClean="0"/>
              <a:pPr/>
              <a:t>68</a:t>
            </a:fld>
            <a:endParaRPr lang="de-DE" dirty="0"/>
          </a:p>
        </p:txBody>
      </p:sp>
      <p:pic>
        <p:nvPicPr>
          <p:cNvPr id="5" name="Grafik 4" descr="Ein Bild, das draußen, Drachen, fliegend, Wasser enthält.&#10;&#10;Automatisch generierte Beschreibung">
            <a:extLst>
              <a:ext uri="{FF2B5EF4-FFF2-40B4-BE49-F238E27FC236}">
                <a16:creationId xmlns:a16="http://schemas.microsoft.com/office/drawing/2014/main" id="{721008AD-26AF-CE4C-BEF1-250B693D7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0" y="-12066"/>
            <a:ext cx="9982836" cy="7041465"/>
          </a:xfrm>
          <a:prstGeom prst="rect">
            <a:avLst/>
          </a:prstGeom>
        </p:spPr>
      </p:pic>
      <p:sp>
        <p:nvSpPr>
          <p:cNvPr id="6" name="Titel 1">
            <a:extLst>
              <a:ext uri="{FF2B5EF4-FFF2-40B4-BE49-F238E27FC236}">
                <a16:creationId xmlns:a16="http://schemas.microsoft.com/office/drawing/2014/main" id="{08BCA176-CB7D-1A4B-89C9-15750C4091DD}"/>
              </a:ext>
            </a:extLst>
          </p:cNvPr>
          <p:cNvSpPr>
            <a:spLocks noGrp="1"/>
          </p:cNvSpPr>
          <p:nvPr>
            <p:ph type="title"/>
          </p:nvPr>
        </p:nvSpPr>
        <p:spPr>
          <a:xfrm>
            <a:off x="395288" y="188640"/>
            <a:ext cx="6859481" cy="3162230"/>
          </a:xfrm>
        </p:spPr>
        <p:txBody>
          <a:bodyPr/>
          <a:lstStyle/>
          <a:p>
            <a:r>
              <a:rPr lang="de-DE" sz="3600" dirty="0">
                <a:solidFill>
                  <a:schemeClr val="bg1"/>
                </a:solidFill>
              </a:rPr>
              <a:t>Wir wünschen Ihnen allen</a:t>
            </a:r>
            <a:br>
              <a:rPr lang="de-DE" sz="3600" dirty="0">
                <a:solidFill>
                  <a:schemeClr val="bg1"/>
                </a:solidFill>
              </a:rPr>
            </a:br>
            <a:r>
              <a:rPr lang="de-DE" sz="3600" dirty="0">
                <a:solidFill>
                  <a:schemeClr val="bg1"/>
                </a:solidFill>
              </a:rPr>
              <a:t>eine gute Entscheidung</a:t>
            </a:r>
            <a:br>
              <a:rPr lang="de-DE" sz="3600" dirty="0">
                <a:solidFill>
                  <a:schemeClr val="bg1"/>
                </a:solidFill>
              </a:rPr>
            </a:br>
            <a:r>
              <a:rPr lang="de-DE" sz="3600" dirty="0">
                <a:solidFill>
                  <a:schemeClr val="bg1"/>
                </a:solidFill>
              </a:rPr>
              <a:t>für die weitere Schullaufbahn</a:t>
            </a:r>
            <a:br>
              <a:rPr lang="de-DE" sz="3600" dirty="0">
                <a:solidFill>
                  <a:schemeClr val="bg1"/>
                </a:solidFill>
              </a:rPr>
            </a:br>
            <a:r>
              <a:rPr lang="de-DE" sz="3600" dirty="0">
                <a:solidFill>
                  <a:schemeClr val="bg1"/>
                </a:solidFill>
              </a:rPr>
              <a:t>Ihres Kindes</a:t>
            </a:r>
            <a:r>
              <a:rPr lang="de-DE" sz="4000" dirty="0">
                <a:solidFill>
                  <a:schemeClr val="bg1"/>
                </a:solidFill>
              </a:rPr>
              <a:t>!</a:t>
            </a:r>
          </a:p>
        </p:txBody>
      </p:sp>
    </p:spTree>
    <p:extLst>
      <p:ext uri="{BB962C8B-B14F-4D97-AF65-F5344CB8AC3E}">
        <p14:creationId xmlns:p14="http://schemas.microsoft.com/office/powerpoint/2010/main" val="99378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Woran erkenne ich, an welcher Schule mein Kind „richtig“ ist?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6</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307790"/>
            <a:ext cx="7848872" cy="2862322"/>
          </a:xfrm>
          <a:prstGeom prst="rect">
            <a:avLst/>
          </a:prstGeom>
        </p:spPr>
        <p:txBody>
          <a:bodyPr wrap="square">
            <a:spAutoFit/>
          </a:bodyPr>
          <a:lstStyle/>
          <a:p>
            <a:r>
              <a:rPr lang="de-DE" dirty="0"/>
              <a:t>Bedenken Sie, dass es meist mehrere „richtige“ Möglichkeiten für Ihr Kind gibt. </a:t>
            </a:r>
            <a:br>
              <a:rPr lang="de-DE" dirty="0"/>
            </a:br>
            <a:r>
              <a:rPr lang="de-DE" dirty="0"/>
              <a:t>Die Noten haben sich als ein guter Indikator über die Jahre erwiesen. Jedoch kennen Sie Ihr Kind am besten. </a:t>
            </a:r>
            <a:br>
              <a:rPr lang="de-DE" dirty="0"/>
            </a:br>
            <a:r>
              <a:rPr lang="de-DE" dirty="0"/>
              <a:t>Wie sehr benötigt ihr Kind Erfolgserlebnisse um motiviert zu lernen? </a:t>
            </a:r>
            <a:br>
              <a:rPr lang="de-DE" dirty="0"/>
            </a:br>
            <a:r>
              <a:rPr lang="de-DE" dirty="0"/>
              <a:t>Wie sehr mag sich Ihr Kind in Aufgaben vertiefen? </a:t>
            </a:r>
            <a:br>
              <a:rPr lang="de-DE" dirty="0"/>
            </a:br>
            <a:r>
              <a:rPr lang="de-DE" dirty="0"/>
              <a:t>In welchen Fächern hat es noch Unsicherheiten? </a:t>
            </a:r>
            <a:br>
              <a:rPr lang="de-DE" dirty="0"/>
            </a:br>
            <a:r>
              <a:rPr lang="de-DE" dirty="0"/>
              <a:t>Ihr Kind kann die oben genannten Notendurchschnitte auch mit der Note 4 erreichen. Bedenken Sie, wie es an einer Schule mit höheren theoretischen Anforderungen zurechtkommt.</a:t>
            </a:r>
            <a:endParaRPr lang="de-DE" sz="1600" dirty="0"/>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E1145401-6577-440D-AF74-8505DDE3E097}"/>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E1145401-6577-440D-AF74-8505DDE3E097}"/>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0796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Was mache ich, wenn wir eine „falsche“ Entscheidung treffen?</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7</a:t>
            </a:fld>
            <a:endParaRPr lang="de-DE" dirty="0"/>
          </a:p>
        </p:txBody>
      </p:sp>
      <p:pic>
        <p:nvPicPr>
          <p:cNvPr id="5" name="Grafik 4" descr="Ein Bild, das Foto, dunkel, Licht, schwarz enthält.&#10;&#10;Automatisch generierte Beschreibung">
            <a:extLst>
              <a:ext uri="{FF2B5EF4-FFF2-40B4-BE49-F238E27FC236}">
                <a16:creationId xmlns:a16="http://schemas.microsoft.com/office/drawing/2014/main" id="{31607B85-F89B-C74A-9F06-AF2AA07DD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994" y="4797425"/>
            <a:ext cx="992874" cy="1261971"/>
          </a:xfrm>
          <a:prstGeom prst="rect">
            <a:avLst/>
          </a:prstGeom>
        </p:spPr>
      </p:pic>
      <p:sp>
        <p:nvSpPr>
          <p:cNvPr id="17" name="Rechteck 16">
            <a:extLst>
              <a:ext uri="{FF2B5EF4-FFF2-40B4-BE49-F238E27FC236}">
                <a16:creationId xmlns:a16="http://schemas.microsoft.com/office/drawing/2014/main" id="{D6CCDE5C-F039-4AEC-8664-77B1CCD69974}"/>
              </a:ext>
            </a:extLst>
          </p:cNvPr>
          <p:cNvSpPr/>
          <p:nvPr/>
        </p:nvSpPr>
        <p:spPr>
          <a:xfrm>
            <a:off x="465996" y="1309858"/>
            <a:ext cx="7848872" cy="2585323"/>
          </a:xfrm>
          <a:prstGeom prst="rect">
            <a:avLst/>
          </a:prstGeom>
        </p:spPr>
        <p:txBody>
          <a:bodyPr wrap="square">
            <a:spAutoFit/>
          </a:bodyPr>
          <a:lstStyle/>
          <a:p>
            <a:r>
              <a:rPr lang="de-DE" dirty="0"/>
              <a:t>Das Bayerische Schulsystem bietet viele Möglichkeiten. Über jede Schulart sind alle Schulabschlüsse bis zum Abitur erreichbar. Das steht nicht nur auf dem Papier, das zeigen auch viele erfolgreiche Schülerinnen und Schüler aus allen Schularten.</a:t>
            </a:r>
          </a:p>
          <a:p>
            <a:r>
              <a:rPr lang="de-DE" dirty="0"/>
              <a:t>Falls Ihr Kind an einer Schule nicht mehr so erfolgreich lernen kann, sprechen Sie frühzeitig mit der Beratungslehrkraft der Schule. Diese kann Möglichkeiten aufzeigen, wie das Lernen wieder gelingt oder auch Wechselmöglichkeiten an andere Schulen aufzeigen.</a:t>
            </a:r>
          </a:p>
          <a:p>
            <a:r>
              <a:rPr lang="de-DE" dirty="0"/>
              <a:t>Je früher Sie einen Wechsel anstreben, umso leichter ist dieser möglich.</a:t>
            </a:r>
          </a:p>
        </p:txBody>
      </p:sp>
      <mc:AlternateContent xmlns:mc="http://schemas.openxmlformats.org/markup-compatibility/2006" xmlns:pslz="http://schemas.microsoft.com/office/powerpoint/2016/slidezoom">
        <mc:Choice Requires="pslz">
          <p:graphicFrame>
            <p:nvGraphicFramePr>
              <p:cNvPr id="7" name="Folienzoom 6">
                <a:extLst>
                  <a:ext uri="{FF2B5EF4-FFF2-40B4-BE49-F238E27FC236}">
                    <a16:creationId xmlns:a16="http://schemas.microsoft.com/office/drawing/2014/main" id="{F0FBBE3D-74B4-4017-B707-8BE9A3DDC80E}"/>
                  </a:ext>
                </a:extLst>
              </p:cNvPr>
              <p:cNvGraphicFramePr>
                <a:graphicFrameLocks noChangeAspect="1"/>
              </p:cNvGraphicFramePr>
              <p:nvPr>
                <p:extLst>
                  <p:ext uri="{D42A27DB-BD31-4B8C-83A1-F6EECF244321}">
                    <p14:modId xmlns:p14="http://schemas.microsoft.com/office/powerpoint/2010/main" val="3461763582"/>
                  </p:ext>
                </p:extLst>
              </p:nvPr>
            </p:nvGraphicFramePr>
            <p:xfrm>
              <a:off x="611560" y="4221088"/>
              <a:ext cx="2286000" cy="1714500"/>
            </p:xfrm>
            <a:graphic>
              <a:graphicData uri="http://schemas.microsoft.com/office/powerpoint/2016/slidezoom">
                <pslz:sldZm>
                  <pslz:sldZmObj sldId="287" cId="1081394090">
                    <pslz:zmPr id="{2121BD6C-FE81-4D6C-BBC1-D01ACBA83FA6}"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Folienzoom 6">
                <a:hlinkClick r:id="rId5" action="ppaction://hlinksldjump"/>
                <a:extLst>
                  <a:ext uri="{FF2B5EF4-FFF2-40B4-BE49-F238E27FC236}">
                    <a16:creationId xmlns:a16="http://schemas.microsoft.com/office/drawing/2014/main" id="{F0FBBE3D-74B4-4017-B707-8BE9A3DDC80E}"/>
                  </a:ext>
                </a:extLst>
              </p:cNvPr>
              <p:cNvPicPr>
                <a:picLocks noGrp="1" noRot="1" noChangeAspect="1" noMove="1" noResize="1" noEditPoints="1" noAdjustHandles="1" noChangeArrowheads="1" noChangeShapeType="1"/>
              </p:cNvPicPr>
              <p:nvPr/>
            </p:nvPicPr>
            <p:blipFill>
              <a:blip r:embed="rId6"/>
              <a:stretch>
                <a:fillRect/>
              </a:stretch>
            </p:blipFill>
            <p:spPr>
              <a:xfrm>
                <a:off x="611560" y="42210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830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29A10-129D-8B42-9D2E-62D849160013}"/>
              </a:ext>
            </a:extLst>
          </p:cNvPr>
          <p:cNvSpPr>
            <a:spLocks noGrp="1"/>
          </p:cNvSpPr>
          <p:nvPr>
            <p:ph type="title"/>
          </p:nvPr>
        </p:nvSpPr>
        <p:spPr/>
        <p:txBody>
          <a:bodyPr/>
          <a:lstStyle/>
          <a:p>
            <a:r>
              <a:rPr lang="de-DE" sz="2800" dirty="0"/>
              <a:t>Allgemeine Fragen zum Übertritt</a:t>
            </a:r>
          </a:p>
        </p:txBody>
      </p:sp>
      <p:sp>
        <p:nvSpPr>
          <p:cNvPr id="3" name="Foliennummernplatzhalter 2">
            <a:extLst>
              <a:ext uri="{FF2B5EF4-FFF2-40B4-BE49-F238E27FC236}">
                <a16:creationId xmlns:a16="http://schemas.microsoft.com/office/drawing/2014/main" id="{6586606B-935D-1042-8E71-30BFF1C0CF56}"/>
              </a:ext>
            </a:extLst>
          </p:cNvPr>
          <p:cNvSpPr>
            <a:spLocks noGrp="1"/>
          </p:cNvSpPr>
          <p:nvPr>
            <p:ph type="sldNum" sz="quarter" idx="10"/>
          </p:nvPr>
        </p:nvSpPr>
        <p:spPr/>
        <p:txBody>
          <a:bodyPr/>
          <a:lstStyle/>
          <a:p>
            <a:fld id="{8C64713B-5F6B-B14E-A375-FB73041371F3}" type="slidenum">
              <a:rPr lang="de-DE" smtClean="0"/>
              <a:pPr/>
              <a:t>8</a:t>
            </a:fld>
            <a:endParaRPr lang="de-DE" dirty="0"/>
          </a:p>
        </p:txBody>
      </p:sp>
      <p:sp>
        <p:nvSpPr>
          <p:cNvPr id="4" name="Textfeld 3">
            <a:extLst>
              <a:ext uri="{FF2B5EF4-FFF2-40B4-BE49-F238E27FC236}">
                <a16:creationId xmlns:a16="http://schemas.microsoft.com/office/drawing/2014/main" id="{69D16EE4-CEBD-4A47-BBAB-EDA8923C10DA}"/>
              </a:ext>
            </a:extLst>
          </p:cNvPr>
          <p:cNvSpPr txBox="1"/>
          <p:nvPr/>
        </p:nvSpPr>
        <p:spPr>
          <a:xfrm>
            <a:off x="333055" y="1054994"/>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3" action="ppaction://hlinksldjump"/>
              </a:rPr>
              <a:t>Wann ist der Termin für das Übertrittszeugnis?</a:t>
            </a:r>
            <a:endParaRPr lang="de-DE" sz="2400" dirty="0">
              <a:solidFill>
                <a:schemeClr val="tx2"/>
              </a:solidFill>
            </a:endParaRPr>
          </a:p>
        </p:txBody>
      </p:sp>
      <p:sp>
        <p:nvSpPr>
          <p:cNvPr id="17" name="Textfeld 16">
            <a:extLst>
              <a:ext uri="{FF2B5EF4-FFF2-40B4-BE49-F238E27FC236}">
                <a16:creationId xmlns:a16="http://schemas.microsoft.com/office/drawing/2014/main" id="{E983FFBF-3979-474D-9E10-FA060E69792A}"/>
              </a:ext>
            </a:extLst>
          </p:cNvPr>
          <p:cNvSpPr txBox="1"/>
          <p:nvPr/>
        </p:nvSpPr>
        <p:spPr>
          <a:xfrm>
            <a:off x="333054" y="1810178"/>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4" action="ppaction://hlinksldjump"/>
              </a:rPr>
              <a:t>Wo findet die Einschreibung statt?</a:t>
            </a:r>
            <a:endParaRPr lang="de-DE" sz="2400" dirty="0">
              <a:solidFill>
                <a:schemeClr val="tx2"/>
              </a:solidFill>
            </a:endParaRPr>
          </a:p>
        </p:txBody>
      </p:sp>
      <p:sp>
        <p:nvSpPr>
          <p:cNvPr id="18" name="Textfeld 17">
            <a:extLst>
              <a:ext uri="{FF2B5EF4-FFF2-40B4-BE49-F238E27FC236}">
                <a16:creationId xmlns:a16="http://schemas.microsoft.com/office/drawing/2014/main" id="{A3BF526E-E9E5-447D-B755-F0513A1580EB}"/>
              </a:ext>
            </a:extLst>
          </p:cNvPr>
          <p:cNvSpPr txBox="1"/>
          <p:nvPr/>
        </p:nvSpPr>
        <p:spPr>
          <a:xfrm>
            <a:off x="391384" y="4236015"/>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Was muss zur Einschreibung mitgebracht werden?</a:t>
            </a:r>
            <a:endParaRPr lang="de-DE" sz="2400" dirty="0">
              <a:solidFill>
                <a:schemeClr val="tx2"/>
              </a:solidFill>
            </a:endParaRPr>
          </a:p>
        </p:txBody>
      </p:sp>
      <p:sp>
        <p:nvSpPr>
          <p:cNvPr id="19" name="Textfeld 18">
            <a:extLst>
              <a:ext uri="{FF2B5EF4-FFF2-40B4-BE49-F238E27FC236}">
                <a16:creationId xmlns:a16="http://schemas.microsoft.com/office/drawing/2014/main" id="{D6E4FC67-3F1C-462E-99E9-CA7622E2593E}"/>
              </a:ext>
            </a:extLst>
          </p:cNvPr>
          <p:cNvSpPr txBox="1"/>
          <p:nvPr/>
        </p:nvSpPr>
        <p:spPr>
          <a:xfrm>
            <a:off x="368407" y="3376944"/>
            <a:ext cx="714543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5" action="ppaction://hlinksldjump"/>
              </a:rPr>
              <a:t>Muss das Kind bei der Einschreibung dabei sein?</a:t>
            </a:r>
            <a:endParaRPr lang="de-DE" sz="2400" dirty="0">
              <a:solidFill>
                <a:schemeClr val="tx2"/>
              </a:solidFill>
            </a:endParaRPr>
          </a:p>
        </p:txBody>
      </p:sp>
      <p:sp>
        <p:nvSpPr>
          <p:cNvPr id="20" name="Textfeld 19">
            <a:extLst>
              <a:ext uri="{FF2B5EF4-FFF2-40B4-BE49-F238E27FC236}">
                <a16:creationId xmlns:a16="http://schemas.microsoft.com/office/drawing/2014/main" id="{4C205712-0CD9-401A-89A2-6581BA64C8E0}"/>
              </a:ext>
            </a:extLst>
          </p:cNvPr>
          <p:cNvSpPr txBox="1"/>
          <p:nvPr/>
        </p:nvSpPr>
        <p:spPr>
          <a:xfrm>
            <a:off x="368407" y="2570495"/>
            <a:ext cx="6859481"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6" action="ppaction://hlinksldjump"/>
              </a:rPr>
              <a:t>Wann findet die Einschreibung statt?</a:t>
            </a:r>
            <a:endParaRPr lang="de-DE" sz="2400" dirty="0">
              <a:solidFill>
                <a:schemeClr val="tx2"/>
              </a:solidFill>
            </a:endParaRPr>
          </a:p>
        </p:txBody>
      </p:sp>
      <p:sp>
        <p:nvSpPr>
          <p:cNvPr id="21" name="Textfeld 20">
            <a:extLst>
              <a:ext uri="{FF2B5EF4-FFF2-40B4-BE49-F238E27FC236}">
                <a16:creationId xmlns:a16="http://schemas.microsoft.com/office/drawing/2014/main" id="{32E11A4D-5BD5-4B21-85DD-D40647DE1C84}"/>
              </a:ext>
            </a:extLst>
          </p:cNvPr>
          <p:cNvSpPr txBox="1"/>
          <p:nvPr/>
        </p:nvSpPr>
        <p:spPr>
          <a:xfrm>
            <a:off x="416080" y="5043030"/>
            <a:ext cx="7903559"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7" action="ppaction://hlinksldjump"/>
              </a:rPr>
              <a:t>Wie erhalte ich nötige Vorinformation von der Schule?</a:t>
            </a:r>
            <a:endParaRPr lang="de-DE" sz="2400" dirty="0">
              <a:solidFill>
                <a:schemeClr val="tx2"/>
              </a:solidFill>
            </a:endParaRPr>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30CFC9AF-085C-457B-8F32-5BB90C4A822F}"/>
                  </a:ext>
                </a:extLst>
              </p:cNvPr>
              <p:cNvGraphicFramePr>
                <a:graphicFrameLocks noChangeAspect="1"/>
              </p:cNvGraphicFramePr>
              <p:nvPr>
                <p:extLst>
                  <p:ext uri="{D42A27DB-BD31-4B8C-83A1-F6EECF244321}">
                    <p14:modId xmlns:p14="http://schemas.microsoft.com/office/powerpoint/2010/main" val="843296975"/>
                  </p:ext>
                </p:extLst>
              </p:nvPr>
            </p:nvGraphicFramePr>
            <p:xfrm>
              <a:off x="6120241" y="1624563"/>
              <a:ext cx="2286000" cy="1714500"/>
            </p:xfrm>
            <a:graphic>
              <a:graphicData uri="http://schemas.microsoft.com/office/powerpoint/2016/slidezoom">
                <pslz:sldZm>
                  <pslz:sldZmObj sldId="287" cId="1081394090">
                    <pslz:zmPr id="{2C28DA4B-C729-4309-830A-B5F76DF15E94}" returnToParent="0" transitionDur="1000">
                      <p166:blipFill xmlns:p166="http://schemas.microsoft.com/office/powerpoint/2016/6/main">
                        <a:blip r:embed="rId8"/>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Folienzoom 7">
                <a:hlinkClick r:id="rId9" action="ppaction://hlinksldjump"/>
                <a:extLst>
                  <a:ext uri="{FF2B5EF4-FFF2-40B4-BE49-F238E27FC236}">
                    <a16:creationId xmlns:a16="http://schemas.microsoft.com/office/drawing/2014/main" id="{30CFC9AF-085C-457B-8F32-5BB90C4A822F}"/>
                  </a:ext>
                </a:extLst>
              </p:cNvPr>
              <p:cNvPicPr>
                <a:picLocks noGrp="1" noRot="1" noChangeAspect="1" noMove="1" noResize="1" noEditPoints="1" noAdjustHandles="1" noChangeArrowheads="1" noChangeShapeType="1"/>
              </p:cNvPicPr>
              <p:nvPr/>
            </p:nvPicPr>
            <p:blipFill>
              <a:blip r:embed="rId10"/>
              <a:stretch>
                <a:fillRect/>
              </a:stretch>
            </p:blipFill>
            <p:spPr>
              <a:xfrm>
                <a:off x="6120241" y="1624563"/>
                <a:ext cx="2286000" cy="1714500"/>
              </a:xfrm>
              <a:prstGeom prst="rect">
                <a:avLst/>
              </a:prstGeom>
              <a:ln w="3175">
                <a:solidFill>
                  <a:prstClr val="ltGray"/>
                </a:solidFill>
              </a:ln>
            </p:spPr>
          </p:pic>
        </mc:Fallback>
      </mc:AlternateContent>
      <p:sp>
        <p:nvSpPr>
          <p:cNvPr id="11" name="Textfeld 10">
            <a:extLst>
              <a:ext uri="{FF2B5EF4-FFF2-40B4-BE49-F238E27FC236}">
                <a16:creationId xmlns:a16="http://schemas.microsoft.com/office/drawing/2014/main" id="{099BCCA0-C8C1-4D79-8B9A-8BA88A2EA033}"/>
              </a:ext>
            </a:extLst>
          </p:cNvPr>
          <p:cNvSpPr txBox="1"/>
          <p:nvPr/>
        </p:nvSpPr>
        <p:spPr>
          <a:xfrm>
            <a:off x="402782" y="5803006"/>
            <a:ext cx="7345693" cy="914400"/>
          </a:xfrm>
          <a:prstGeom prst="rect">
            <a:avLst/>
          </a:prstGeom>
          <a:noFill/>
          <a:ln w="9525">
            <a:noFill/>
          </a:ln>
        </p:spPr>
        <p:txBody>
          <a:bodyPr wrap="none" lIns="75600" tIns="75600" rIns="75600" bIns="75600" rtlCol="0">
            <a:noAutofit/>
          </a:bodyPr>
          <a:lstStyle/>
          <a:p>
            <a:pPr>
              <a:spcBef>
                <a:spcPts val="336"/>
              </a:spcBef>
              <a:buClr>
                <a:schemeClr val="tx2"/>
              </a:buClr>
            </a:pPr>
            <a:r>
              <a:rPr lang="de-DE" sz="2400" dirty="0">
                <a:solidFill>
                  <a:schemeClr val="tx2"/>
                </a:solidFill>
              </a:rPr>
              <a:t>- </a:t>
            </a:r>
            <a:r>
              <a:rPr lang="de-DE" sz="2400" dirty="0">
                <a:solidFill>
                  <a:schemeClr val="tx2"/>
                </a:solidFill>
                <a:hlinkClick r:id="rId11" action="ppaction://hlinksldjump"/>
              </a:rPr>
              <a:t>Wird der Schulweg bezahlt?</a:t>
            </a:r>
            <a:endParaRPr lang="de-DE" sz="2400" dirty="0">
              <a:solidFill>
                <a:schemeClr val="tx2"/>
              </a:solidFill>
            </a:endParaRPr>
          </a:p>
        </p:txBody>
      </p:sp>
    </p:spTree>
    <p:extLst>
      <p:ext uri="{BB962C8B-B14F-4D97-AF65-F5344CB8AC3E}">
        <p14:creationId xmlns:p14="http://schemas.microsoft.com/office/powerpoint/2010/main" val="3618917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AablAngcrtxPePbpltHnA"/>
</p:tagLst>
</file>

<file path=ppt/theme/theme1.xml><?xml version="1.0" encoding="utf-8"?>
<a:theme xmlns:a="http://schemas.openxmlformats.org/drawingml/2006/main" name="Schulberatungsstelle blau">
  <a:themeElements>
    <a:clrScheme name="Schulberatungsstelle blau">
      <a:dk1>
        <a:srgbClr val="18234C"/>
      </a:dk1>
      <a:lt1>
        <a:srgbClr val="FFFFFF"/>
      </a:lt1>
      <a:dk2>
        <a:srgbClr val="2F4697"/>
      </a:dk2>
      <a:lt2>
        <a:srgbClr val="FFFFFF"/>
      </a:lt2>
      <a:accent1>
        <a:srgbClr val="18234C"/>
      </a:accent1>
      <a:accent2>
        <a:srgbClr val="2F4697"/>
      </a:accent2>
      <a:accent3>
        <a:srgbClr val="8290C1"/>
      </a:accent3>
      <a:accent4>
        <a:srgbClr val="D5DAEA"/>
      </a:accent4>
      <a:accent5>
        <a:srgbClr val="999999"/>
      </a:accent5>
      <a:accent6>
        <a:srgbClr val="D2D2D2"/>
      </a:accent6>
      <a:hlink>
        <a:srgbClr val="2F4697"/>
      </a:hlink>
      <a:folHlink>
        <a:srgbClr val="829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2.xml><?xml version="1.0" encoding="utf-8"?>
<a:theme xmlns:a="http://schemas.openxmlformats.org/drawingml/2006/main" name="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3.xml><?xml version="1.0" encoding="utf-8"?>
<a:theme xmlns:a="http://schemas.openxmlformats.org/drawingml/2006/main" name="Schulberatungsstelle rot">
  <a:themeElements>
    <a:clrScheme name="Schulberatungsstelle rot">
      <a:dk1>
        <a:srgbClr val="731A12"/>
      </a:dk1>
      <a:lt1>
        <a:srgbClr val="FFFFFF"/>
      </a:lt1>
      <a:dk2>
        <a:srgbClr val="E63423"/>
      </a:dk2>
      <a:lt2>
        <a:srgbClr val="FFFFFF"/>
      </a:lt2>
      <a:accent1>
        <a:srgbClr val="731A12"/>
      </a:accent1>
      <a:accent2>
        <a:srgbClr val="E63423"/>
      </a:accent2>
      <a:accent3>
        <a:srgbClr val="F0857B"/>
      </a:accent3>
      <a:accent4>
        <a:srgbClr val="FAD6D3"/>
      </a:accent4>
      <a:accent5>
        <a:srgbClr val="999999"/>
      </a:accent5>
      <a:accent6>
        <a:srgbClr val="D2D2D2"/>
      </a:accent6>
      <a:hlink>
        <a:srgbClr val="E63423"/>
      </a:hlink>
      <a:folHlink>
        <a:srgbClr val="F085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4.xml><?xml version="1.0" encoding="utf-8"?>
<a:theme xmlns:a="http://schemas.openxmlformats.org/drawingml/2006/main" name="Schulberatungsstelle gelb">
  <a:themeElements>
    <a:clrScheme name="Schulberatungsstelle gelb">
      <a:dk1>
        <a:srgbClr val="7F6B27"/>
      </a:dk1>
      <a:lt1>
        <a:srgbClr val="FFFFFF"/>
      </a:lt1>
      <a:dk2>
        <a:srgbClr val="FED64E"/>
      </a:dk2>
      <a:lt2>
        <a:srgbClr val="FFFFFF"/>
      </a:lt2>
      <a:accent1>
        <a:srgbClr val="7F6B27"/>
      </a:accent1>
      <a:accent2>
        <a:srgbClr val="FED64E"/>
      </a:accent2>
      <a:accent3>
        <a:srgbClr val="FEE695"/>
      </a:accent3>
      <a:accent4>
        <a:srgbClr val="FFF6E1"/>
      </a:accent4>
      <a:accent5>
        <a:srgbClr val="999999"/>
      </a:accent5>
      <a:accent6>
        <a:srgbClr val="D2D2D2"/>
      </a:accent6>
      <a:hlink>
        <a:srgbClr val="FED64E"/>
      </a:hlink>
      <a:folHlink>
        <a:srgbClr val="FEE6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5.xml><?xml version="1.0" encoding="utf-8"?>
<a:theme xmlns:a="http://schemas.openxmlformats.org/drawingml/2006/main" name="1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6.xml><?xml version="1.0" encoding="utf-8"?>
<a:theme xmlns:a="http://schemas.openxmlformats.org/drawingml/2006/main" name="2_Schulberatungsstelle grün">
  <a:themeElements>
    <a:clrScheme name="Schulberatungsstelle grün">
      <a:dk1>
        <a:srgbClr val="0A543E"/>
      </a:dk1>
      <a:lt1>
        <a:srgbClr val="FFFFFF"/>
      </a:lt1>
      <a:dk2>
        <a:srgbClr val="13A87C"/>
      </a:dk2>
      <a:lt2>
        <a:srgbClr val="FFFFFF"/>
      </a:lt2>
      <a:accent1>
        <a:srgbClr val="0A543E"/>
      </a:accent1>
      <a:accent2>
        <a:srgbClr val="13A87C"/>
      </a:accent2>
      <a:accent3>
        <a:srgbClr val="71CBB0"/>
      </a:accent3>
      <a:accent4>
        <a:srgbClr val="D0EEE5"/>
      </a:accent4>
      <a:accent5>
        <a:srgbClr val="999999"/>
      </a:accent5>
      <a:accent6>
        <a:srgbClr val="D2D2D2"/>
      </a:accent6>
      <a:hlink>
        <a:srgbClr val="13A87C"/>
      </a:hlink>
      <a:folHlink>
        <a:srgbClr val="71CB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lIns="75600" tIns="75600" rIns="75600" bIns="75600" rtlCol="0" anchor="ctr"/>
      <a:lstStyle>
        <a:defPPr algn="ctr">
          <a:defRPr sz="1400" b="1"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wrap="square" lIns="75600" tIns="75600" rIns="75600" bIns="75600" rtlCol="0">
        <a:noAutofit/>
      </a:bodyPr>
      <a:lstStyle>
        <a:defPPr marL="180000" indent="-180000">
          <a:spcBef>
            <a:spcPts val="336"/>
          </a:spcBef>
          <a:buClr>
            <a:schemeClr val="tx2"/>
          </a:buClr>
          <a:buFont typeface="Wingdings 2" panose="05020102010507070707" pitchFamily="18" charset="2"/>
          <a:buChar char=""/>
          <a:defRPr sz="1400" dirty="0" smtClean="0">
            <a:solidFill>
              <a:schemeClr val="tx2"/>
            </a:solidFill>
          </a:defRPr>
        </a:defPPr>
      </a:lstStyle>
    </a:txDef>
  </a:objectDefaults>
  <a:extraClrSchemeLst/>
  <a:custClrLst>
    <a:custClr>
      <a:srgbClr val="696969"/>
    </a:custClr>
    <a:custClr>
      <a:srgbClr val="AA0000"/>
    </a:custClr>
    <a:custClr>
      <a:srgbClr val="800000"/>
    </a:custClr>
  </a:custClrLst>
  <a:extLst>
    <a:ext uri="{05A4C25C-085E-4340-85A3-A5531E510DB2}">
      <thm15:themeFamily xmlns:thm15="http://schemas.microsoft.com/office/thememl/2012/main" name="Schulberatungsstelle" id="{21EAE761-AE50-F844-A7EE-274B4473F5C2}" vid="{C7E550DB-0CD9-A34D-8EB9-769FF436A975}"/>
    </a:ext>
  </a:ext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qs:outline xmlns:qs="urn:strategyCompass:quickSlide:basic:outline:2014">
  <qs:settings>
    <qs:designID>WieselhuberOutline</qs:designID>
    <qs:numberingChecked>True</qs:numberingChecked>
    <qs:subNumberingChecked>True</qs:subNumberingChecked>
    <qs:pagesNumberChecked>True</qs:pagesNumberChecked>
    <qs:topicsChecked>True</qs:topicsChecked>
    <qs:overviewChecked>False</qs:overviewChecked>
    <qs:chapterNumberOnSlidesChecked>False</qs:chapterNumberOnSlidesChecked>
    <qs:chapterNameOnSlidesChecked>False</qs:chapterNameOnSlidesChecked>
    <qs:autoUpdateChecked>False</qs:autoUpdateChecked>
    <qs:subChaptersOnlyOnActiveChapter>False</qs:subChaptersOnlyOnActiveChapter>
    <qs:sectionsChecked>False</qs:sectionsChecked>
  </qs:settings>
  <qs:title>Inhaltsverzeichnis</qs:title>
  <qs:overviewpage/>
  <qs:chapter>
    <qs:id>268</qs:id>
    <qs:title>Vorstellung und Erwartungen</qs:title>
    <qs:number>1</qs:number>
    <qs:position>1</qs:position>
    <qs:level>0</qs:level>
    <qs:pageNr>1</qs:pageNr>
  </qs:chapter>
  <qs:chapter>
    <qs:id>269</qs:id>
    <qs:title>Präsentationsgrundlagen</qs:title>
    <qs:number>2</qs:number>
    <qs:position>2</qs:position>
    <qs:level>0</qs:level>
    <qs:pageNr>6</qs:pageNr>
  </qs:chapter>
  <qs:chapter>
    <qs:id>270</qs:id>
    <qs:title>Folienaufbau und -inhalt</qs:title>
    <qs:number>3</qs:number>
    <qs:position>3</qs:position>
    <qs:level>0</qs:level>
    <qs:pageNr>13</qs:pageNr>
  </qs:chapter>
  <qs:chapter>
    <qs:id>271</qs:id>
    <qs:title>Hinweise für das Halten einer Präsentation</qs:title>
    <qs:number>4</qs:number>
    <qs:position>4</qs:position>
    <qs:level>0</qs:level>
    <qs:pageNr>24</qs:pageNr>
  </qs:chapter>
  <qs:chapter>
    <qs:id>312</qs:id>
    <qs:title>Tipps für den Umgang mit PowerPoint</qs:title>
    <qs:number>5</qs:number>
    <qs:position>5</qs:position>
    <qs:level>0</qs:level>
    <qs:pageNr>37</qs:pageNr>
  </qs:chapter>
  <qs:chapter>
    <qs:id>272</qs:id>
    <qs:title>Abschlussdiskussion</qs:title>
    <qs:number>6</qs:number>
    <qs:position>6</qs:position>
    <qs:level>0</qs:level>
    <qs:pageNr>41</qs:pageNr>
  </qs:chapter>
</qs:outline>
</file>

<file path=customXml/item2.xml><?xml version="1.0" encoding="utf-8"?>
<qs:outline xmlns:qs="urn:strategyCompass:quickSlide:basic:outlineSlide:2014">
  <qs:id>272</qs:id>
  <qs:title>Abschlussdiskussion</qs:title>
  <qs:number>6</qs:number>
  <qs:position>6</qs:position>
  <qs:level>0</qs:level>
  <qs:pageNr>0</qs:pageNr>
</qs:outline>
</file>

<file path=customXml/item3.xml><?xml version="1.0" encoding="utf-8"?>
<qs:outline xmlns:qs="urn:strategyCompass:quickSlide:basic:outlineSlide:2014">
  <qs:id>268</qs:id>
  <qs:title>Vorstellung und Erwartungen</qs:title>
  <qs:number>1</qs:number>
  <qs:position>1</qs:position>
  <qs:level>0</qs:level>
  <qs:pageNr>0</qs:pageNr>
</qs:outline>
</file>

<file path=customXml/item4.xml><?xml version="1.0" encoding="utf-8"?>
<qs:outline xmlns:qs="urn:strategyCompass:quickSlide:basic:outlineSlide:2014">
  <qs:id>270</qs:id>
  <qs:title>Folienaufbau und -inhalt</qs:title>
  <qs:number>3</qs:number>
  <qs:position>3</qs:position>
  <qs:level>0</qs:level>
  <qs:pageNr>0</qs:pageNr>
</qs:outline>
</file>

<file path=customXml/item5.xml><?xml version="1.0" encoding="utf-8"?>
<qs:outline xmlns:qs="urn:strategyCompass:quickSlide:basic:outlineSlide:2014">
  <qs:id>269</qs:id>
  <qs:title>Präsentationsgrundlagen</qs:title>
  <qs:number>2</qs:number>
  <qs:position>2</qs:position>
  <qs:level>0</qs:level>
  <qs:pageNr>0</qs:pageNr>
</qs:outline>
</file>

<file path=customXml/item6.xml><?xml version="1.0" encoding="utf-8"?>
<qs:outline xmlns:qs="urn:strategyCompass:quickSlide:basic:outlineSlide:2014">
  <qs:id>312</qs:id>
  <qs:title>Tipps für den Umgang mit PowerPoint</qs:title>
  <qs:number>5</qs:number>
  <qs:position>5</qs:position>
  <qs:level>0</qs:level>
  <qs:pageNr>0</qs:pageNr>
</qs:outline>
</file>

<file path=customXml/item7.xml><?xml version="1.0" encoding="utf-8"?>
<qs:outline xmlns:qs="urn:strategyCompass:quickSlide:basic:outlineSlide:2014">
  <qs:id>271</qs:id>
  <qs:title>Hinweise für das Halten einer Präsentation</qs:title>
  <qs:number>4</qs:number>
  <qs:position>4</qs:position>
  <qs:level>0</qs:level>
  <qs:pageNr>0</qs:pageNr>
</qs:outline>
</file>

<file path=customXml/itemProps1.xml><?xml version="1.0" encoding="utf-8"?>
<ds:datastoreItem xmlns:ds="http://schemas.openxmlformats.org/officeDocument/2006/customXml" ds:itemID="{CB412329-6D94-4351-AD56-00BB39F36B14}">
  <ds:schemaRefs>
    <ds:schemaRef ds:uri="urn:strategyCompass:quickSlide:basic:outline:2014"/>
  </ds:schemaRefs>
</ds:datastoreItem>
</file>

<file path=customXml/itemProps2.xml><?xml version="1.0" encoding="utf-8"?>
<ds:datastoreItem xmlns:ds="http://schemas.openxmlformats.org/officeDocument/2006/customXml" ds:itemID="{B2129A45-8AC6-4533-8404-3EB7DA3A4BDC}">
  <ds:schemaRefs>
    <ds:schemaRef ds:uri="urn:strategyCompass:quickSlide:basic:outlineSlide:2014"/>
  </ds:schemaRefs>
</ds:datastoreItem>
</file>

<file path=customXml/itemProps3.xml><?xml version="1.0" encoding="utf-8"?>
<ds:datastoreItem xmlns:ds="http://schemas.openxmlformats.org/officeDocument/2006/customXml" ds:itemID="{A13F0A6E-D605-403E-8416-149998AF3EB6}">
  <ds:schemaRefs>
    <ds:schemaRef ds:uri="urn:strategyCompass:quickSlide:basic:outlineSlide:2014"/>
  </ds:schemaRefs>
</ds:datastoreItem>
</file>

<file path=customXml/itemProps4.xml><?xml version="1.0" encoding="utf-8"?>
<ds:datastoreItem xmlns:ds="http://schemas.openxmlformats.org/officeDocument/2006/customXml" ds:itemID="{2C800FA4-0814-4626-838A-A436C6E9E452}">
  <ds:schemaRefs>
    <ds:schemaRef ds:uri="urn:strategyCompass:quickSlide:basic:outlineSlide:2014"/>
  </ds:schemaRefs>
</ds:datastoreItem>
</file>

<file path=customXml/itemProps5.xml><?xml version="1.0" encoding="utf-8"?>
<ds:datastoreItem xmlns:ds="http://schemas.openxmlformats.org/officeDocument/2006/customXml" ds:itemID="{176A95AB-A82F-42B0-92F7-97C86EFAA85A}">
  <ds:schemaRefs>
    <ds:schemaRef ds:uri="urn:strategyCompass:quickSlide:basic:outlineSlide:2014"/>
  </ds:schemaRefs>
</ds:datastoreItem>
</file>

<file path=customXml/itemProps6.xml><?xml version="1.0" encoding="utf-8"?>
<ds:datastoreItem xmlns:ds="http://schemas.openxmlformats.org/officeDocument/2006/customXml" ds:itemID="{64985343-0D9F-4C78-844D-E097BA3DE597}">
  <ds:schemaRefs>
    <ds:schemaRef ds:uri="urn:strategyCompass:quickSlide:basic:outlineSlide:2014"/>
  </ds:schemaRefs>
</ds:datastoreItem>
</file>

<file path=customXml/itemProps7.xml><?xml version="1.0" encoding="utf-8"?>
<ds:datastoreItem xmlns:ds="http://schemas.openxmlformats.org/officeDocument/2006/customXml" ds:itemID="{5D9455ED-C958-4C86-AF54-7C0AB879004B}">
  <ds:schemaRefs>
    <ds:schemaRef ds:uri="urn:strategyCompass:quickSlide:basic:outlineSlide:2014"/>
  </ds:schemaRefs>
</ds:datastoreItem>
</file>

<file path=docProps/app.xml><?xml version="1.0" encoding="utf-8"?>
<Properties xmlns="http://schemas.openxmlformats.org/officeDocument/2006/extended-properties" xmlns:vt="http://schemas.openxmlformats.org/officeDocument/2006/docPropsVTypes">
  <Template>Schulberatungsstelle</Template>
  <TotalTime>0</TotalTime>
  <Words>8134</Words>
  <Application>Microsoft Office PowerPoint</Application>
  <PresentationFormat>Bildschirmpräsentation (4:3)</PresentationFormat>
  <Paragraphs>743</Paragraphs>
  <Slides>69</Slides>
  <Notes>61</Notes>
  <HiddenSlides>0</HiddenSlides>
  <MMClips>0</MMClips>
  <ScaleCrop>false</ScaleCrop>
  <HeadingPairs>
    <vt:vector size="8" baseType="variant">
      <vt:variant>
        <vt:lpstr>Verwendete Schriftarten</vt:lpstr>
      </vt:variant>
      <vt:variant>
        <vt:i4>7</vt:i4>
      </vt:variant>
      <vt:variant>
        <vt:lpstr>Design</vt:lpstr>
      </vt:variant>
      <vt:variant>
        <vt:i4>6</vt:i4>
      </vt:variant>
      <vt:variant>
        <vt:lpstr>Eingebettete OLE-Server</vt:lpstr>
      </vt:variant>
      <vt:variant>
        <vt:i4>1</vt:i4>
      </vt:variant>
      <vt:variant>
        <vt:lpstr>Folientitel</vt:lpstr>
      </vt:variant>
      <vt:variant>
        <vt:i4>69</vt:i4>
      </vt:variant>
    </vt:vector>
  </HeadingPairs>
  <TitlesOfParts>
    <vt:vector size="83" baseType="lpstr">
      <vt:lpstr>Arial</vt:lpstr>
      <vt:lpstr>Calibri</vt:lpstr>
      <vt:lpstr>Symbol</vt:lpstr>
      <vt:lpstr>Times New Roman</vt:lpstr>
      <vt:lpstr>Wingdings</vt:lpstr>
      <vt:lpstr>Wingdings 2</vt:lpstr>
      <vt:lpstr>Wingdings 3</vt:lpstr>
      <vt:lpstr>Schulberatungsstelle blau</vt:lpstr>
      <vt:lpstr>Schulberatungsstelle grün</vt:lpstr>
      <vt:lpstr>Schulberatungsstelle rot</vt:lpstr>
      <vt:lpstr>Schulberatungsstelle gelb</vt:lpstr>
      <vt:lpstr>1_Schulberatungsstelle grün</vt:lpstr>
      <vt:lpstr>2_Schulberatungsstelle grün</vt:lpstr>
      <vt:lpstr>think-cell Folie</vt:lpstr>
      <vt:lpstr>PowerPoint-Präsentation</vt:lpstr>
      <vt:lpstr>Inhaltsverzeichnis – Fragen zum Übertritt</vt:lpstr>
      <vt:lpstr>Entscheidungshilfen zum Übertritt</vt:lpstr>
      <vt:lpstr>Mit welchen Noten kann ich welche Schule erreichen?</vt:lpstr>
      <vt:lpstr>Kann man die 4. Klasse auch wiederholen?</vt:lpstr>
      <vt:lpstr>Wie können wir als Eltern mitentscheiden?</vt:lpstr>
      <vt:lpstr>Woran erkenne ich, an welcher Schule mein Kind „richtig“ ist?</vt:lpstr>
      <vt:lpstr>Was mache ich, wenn wir eine „falsche“ Entscheidung treffen?</vt:lpstr>
      <vt:lpstr>Allgemeine Fragen zum Übertritt</vt:lpstr>
      <vt:lpstr>Wann ist der Termin für das Übertrittszeugnis?</vt:lpstr>
      <vt:lpstr>Wo findet die Einschreibung statt? Muss mein Kind bei der Einschreibung dabei sein?</vt:lpstr>
      <vt:lpstr>Wann findet die Einschreibung statt?</vt:lpstr>
      <vt:lpstr>Was muss zur Einschreibung mitgebracht werden?</vt:lpstr>
      <vt:lpstr>Wie erhalte ich nötige Vorinformationen von der Schule?</vt:lpstr>
      <vt:lpstr>Schulwegbeförderung: Wird der Bus bzw. Zug zur weiterführenden Schule bezahlt?</vt:lpstr>
      <vt:lpstr>Fragen zum Probeunterricht</vt:lpstr>
      <vt:lpstr>Wann und wo findet der Probeunterricht statt?</vt:lpstr>
      <vt:lpstr>Wie läuft der Probeunterricht ab? </vt:lpstr>
      <vt:lpstr> Wann ist der Probeunterricht bestanden?</vt:lpstr>
      <vt:lpstr>Wann ist die Teilnahme am Probeunterricht sinnvoll?</vt:lpstr>
      <vt:lpstr>Beispielaufgaben für den Probeunterricht?</vt:lpstr>
      <vt:lpstr>PowerPoint-Präsentation</vt:lpstr>
      <vt:lpstr>Wie unterstützt die Mittelschule SchülerInnen  der 5. Klasse?</vt:lpstr>
      <vt:lpstr>Welche Ziele werden an der Mittelschule verfolgt?</vt:lpstr>
      <vt:lpstr>Erwartungen an der Mittelschule</vt:lpstr>
      <vt:lpstr>Was erwartet die Mittelschule von Ihren Schülern   und was dürfen Sie von der Mittelschule erwarten?</vt:lpstr>
      <vt:lpstr>Zweige und Ausbildungsrichtungen an der Mittelschule</vt:lpstr>
      <vt:lpstr>Zweige und Ausbildungsrichtungen an der Mittelschule</vt:lpstr>
      <vt:lpstr>Ansprechpartner im Landkreis Erding für den Übertritt</vt:lpstr>
      <vt:lpstr>Ansprechpartner im Landkreis Erding für den Übertritt</vt:lpstr>
      <vt:lpstr>Fragen zum M-Zug an der Mittelschule</vt:lpstr>
      <vt:lpstr>Was ist eigentlich der M – Zug?</vt:lpstr>
      <vt:lpstr>Was sind die Voraussetzungen zum Erreichen  des M – Zuges? </vt:lpstr>
      <vt:lpstr>Kann ich auch später auf den M-Zug wechseln?</vt:lpstr>
      <vt:lpstr>Die Vorbereitungsklasse („9+2) – eine weitere Möglichkeit zum Mittleren Schulabschluss</vt:lpstr>
      <vt:lpstr>Ist der Mittlere Schulabschluss der  Mittelschule gleichwertig?</vt:lpstr>
      <vt:lpstr>Abschlüsse über die Mittelschule</vt:lpstr>
      <vt:lpstr>Abschlüsse über die Mittelschule</vt:lpstr>
      <vt:lpstr>Fragen zur Realschule - Übersicht</vt:lpstr>
      <vt:lpstr>Wie unterstützt die Realschule SchülerInnen der 5. Klasse?</vt:lpstr>
      <vt:lpstr>Welche Ziele verfolgt die Realschule?</vt:lpstr>
      <vt:lpstr>Erwartungen an der Realschule</vt:lpstr>
      <vt:lpstr>Was erwartet die Realschule von ihren SchülerInnen? Was dürfen Sie von der Realschule erwarten?</vt:lpstr>
      <vt:lpstr>Was erwartet die Realschule von ihren SchülerInnen? Was dürfen Sie von der Realschule erwarten?</vt:lpstr>
      <vt:lpstr>Zweige und Ausbildungsrichtungen an der Realschule</vt:lpstr>
      <vt:lpstr>Zweige und Ausbildungsrichtungen an der Realschule</vt:lpstr>
      <vt:lpstr>Anschlussmöglichkeiten nach der Realschule </vt:lpstr>
      <vt:lpstr>Realschulen im Landkreis Erding</vt:lpstr>
      <vt:lpstr>Realschulen im Landkreis Erding</vt:lpstr>
      <vt:lpstr>Realschulen im Landkreis Erding</vt:lpstr>
      <vt:lpstr>Fragen zum Gymnasium - Übersicht</vt:lpstr>
      <vt:lpstr>Wie unterstützt das Gymnasium SchülerInnen der 5. Klasse?</vt:lpstr>
      <vt:lpstr>Welche Ziele verfolgt das Gymnasium?</vt:lpstr>
      <vt:lpstr>Was erwartet das Gymnasium von seinen SchülerInnen? Was dürfen Sie vom Gymnasium erwarten?</vt:lpstr>
      <vt:lpstr>Zweige und Ausbildungsrichtungen am Gymnasium</vt:lpstr>
      <vt:lpstr>Zweige und Ausbildungsrichtungen am Gymnasium – genau Erläuterung</vt:lpstr>
      <vt:lpstr>Gymnasien im Landkreis Erding</vt:lpstr>
      <vt:lpstr>Gymnasien im Landkreis Erding</vt:lpstr>
      <vt:lpstr>Gymnasien im Landkreis Erding</vt:lpstr>
      <vt:lpstr>Ergänzend: Berufliche Schulen und Abschlüsse</vt:lpstr>
      <vt:lpstr>Ziele der Wirtschaftsschule</vt:lpstr>
      <vt:lpstr>Ziele der weiteren beruflichen Schulen</vt:lpstr>
      <vt:lpstr>Erwartungen im beruflichen Schulwesen</vt:lpstr>
      <vt:lpstr>Zweige und Ausbildungsrichtungen an den beruflichen Schulen</vt:lpstr>
      <vt:lpstr>Abschlüsse im beruflichen Schulwesen</vt:lpstr>
      <vt:lpstr>Der Mittlere Schulabschluss über die  beruflichen Schulen</vt:lpstr>
      <vt:lpstr>Ansprechpartner im Lkr. Erding</vt:lpstr>
      <vt:lpstr>Abschlüsse an den weiterführenden Schulen</vt:lpstr>
      <vt:lpstr>Wir wünschen Ihnen allen eine gute Entscheidung für die weitere Schullaufbahn Ihres Kindes!</vt:lpstr>
    </vt:vector>
  </TitlesOfParts>
  <Manager/>
  <Company>system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Dr. Johannes B. Berentzen</dc:creator>
  <cp:keywords/>
  <dc:description/>
  <cp:lastModifiedBy>Andrea Leitempergher</cp:lastModifiedBy>
  <cp:revision>356</cp:revision>
  <cp:lastPrinted>2018-02-13T10:19:26Z</cp:lastPrinted>
  <dcterms:created xsi:type="dcterms:W3CDTF">2019-10-20T13:25:17Z</dcterms:created>
  <dcterms:modified xsi:type="dcterms:W3CDTF">2021-03-23T21:30:54Z</dcterms:modified>
  <cp:category/>
</cp:coreProperties>
</file>